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31"/>
  </p:notesMasterIdLst>
  <p:sldIdLst>
    <p:sldId id="10570" r:id="rId2"/>
    <p:sldId id="10571" r:id="rId3"/>
    <p:sldId id="272" r:id="rId4"/>
    <p:sldId id="258" r:id="rId5"/>
    <p:sldId id="257" r:id="rId6"/>
    <p:sldId id="259" r:id="rId7"/>
    <p:sldId id="271" r:id="rId8"/>
    <p:sldId id="260" r:id="rId9"/>
    <p:sldId id="277" r:id="rId10"/>
    <p:sldId id="274" r:id="rId11"/>
    <p:sldId id="265" r:id="rId12"/>
    <p:sldId id="280" r:id="rId13"/>
    <p:sldId id="279" r:id="rId14"/>
    <p:sldId id="281" r:id="rId15"/>
    <p:sldId id="282" r:id="rId16"/>
    <p:sldId id="283" r:id="rId17"/>
    <p:sldId id="278" r:id="rId18"/>
    <p:sldId id="267" r:id="rId19"/>
    <p:sldId id="266" r:id="rId20"/>
    <p:sldId id="10563" r:id="rId21"/>
    <p:sldId id="10565" r:id="rId22"/>
    <p:sldId id="10566" r:id="rId23"/>
    <p:sldId id="10564" r:id="rId24"/>
    <p:sldId id="10568" r:id="rId25"/>
    <p:sldId id="10567" r:id="rId26"/>
    <p:sldId id="275" r:id="rId27"/>
    <p:sldId id="262" r:id="rId28"/>
    <p:sldId id="263" r:id="rId29"/>
    <p:sldId id="26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18"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991269-A15B-4862-AA50-C02B8019A27B}" type="datetimeFigureOut">
              <a:rPr lang="en-IN" smtClean="0"/>
              <a:t>28-09-2019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F7D4CB-A0CF-4CF8-9B33-6FC43FD0C778}" type="slidenum">
              <a:rPr lang="en-IN" smtClean="0"/>
              <a:t>‹#›</a:t>
            </a:fld>
            <a:endParaRPr lang="en-IN"/>
          </a:p>
        </p:txBody>
      </p:sp>
    </p:spTree>
    <p:extLst>
      <p:ext uri="{BB962C8B-B14F-4D97-AF65-F5344CB8AC3E}">
        <p14:creationId xmlns:p14="http://schemas.microsoft.com/office/powerpoint/2010/main" val="1365084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aseline="0"/>
              <a:t>&gt; So in Durable Functions, we introduce the concept of “an orchestrator" that will orchestrate or manage what happens between rest of the Functions. </a:t>
            </a:r>
          </a:p>
          <a:p>
            <a:endParaRPr lang="en-US" sz="3200" baseline="0"/>
          </a:p>
          <a:p>
            <a:r>
              <a:rPr lang="en-US" sz="3200" baseline="0"/>
              <a:t>&gt; It is responsible for calling and receiving output from activity functions that you’re familiar with as regular functions. When an activity returns, it return value becomes part of the local state of the orchestrator function so you’re able to work with it as any other variable in that block of code. </a:t>
            </a:r>
          </a:p>
          <a:p>
            <a:endParaRPr lang="en-US" sz="3200" baseline="0"/>
          </a:p>
          <a:p>
            <a:r>
              <a:rPr lang="en-US" sz="3200"/>
              <a:t>&gt; </a:t>
            </a:r>
            <a:r>
              <a:rPr lang="en-US" sz="3200" err="1"/>
              <a:t>CallFunctionAsync</a:t>
            </a:r>
            <a:r>
              <a:rPr lang="en-US" sz="3200"/>
              <a:t> uses queues under the covers, thus they can be scaled out to multiple VMs.</a:t>
            </a:r>
          </a:p>
          <a:p>
            <a:endParaRPr lang="en-US" sz="3200"/>
          </a:p>
          <a:p>
            <a:r>
              <a:rPr lang="en-US" sz="3200"/>
              <a:t>The other thing is that if I want to have exceptions in my code, say something goes wrong in a particular function, I can do that.</a:t>
            </a:r>
            <a:r>
              <a:rPr lang="en-US" sz="3200" baseline="0"/>
              <a:t> We’re all familiar with the syntax and now we can do it in a distributed way. </a:t>
            </a:r>
            <a:endParaRPr lang="en-US" sz="3200"/>
          </a:p>
          <a:p>
            <a:endParaRPr lang="en-US" sz="3200"/>
          </a:p>
          <a:p>
            <a:r>
              <a:rPr lang="en-US" sz="3200"/>
              <a:t>Mention rewind feature to talk about in new developments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07145BA-C3B4-4DFD-8BEA-002ACC8A21A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0455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Grasping how orchestrators use execution history to replay and rebuild their local state is key to understanding how Durable Functions works, so let’s walk through the execution of a simple orchestrator function.</a:t>
            </a:r>
          </a:p>
          <a:p>
            <a:endParaRPr lang="en-US"/>
          </a:p>
          <a:p>
            <a:r>
              <a:rPr lang="en-US"/>
              <a:t>The light blue box at the top of the slide is the orchestrator’s code. </a:t>
            </a:r>
          </a:p>
          <a:p>
            <a:r>
              <a:rPr lang="en-US"/>
              <a:t>“</a:t>
            </a:r>
            <a:r>
              <a:rPr lang="en-US" err="1"/>
              <a:t>SayHello</a:t>
            </a:r>
            <a:r>
              <a:rPr lang="en-US"/>
              <a:t>” our activity function, which returns “Hello” and whatever input you give it.</a:t>
            </a:r>
          </a:p>
          <a:p>
            <a:r>
              <a:rPr lang="en-US"/>
              <a:t>Our execution history is currently empty. As we start to record events, they’ll show up here. (Indicate area.)</a:t>
            </a:r>
          </a:p>
          <a:p>
            <a:endParaRPr lang="en-US"/>
          </a:p>
          <a:p>
            <a:r>
              <a:rPr lang="en-US"/>
              <a:t>1. A request is made to the orchestrator function.</a:t>
            </a:r>
          </a:p>
          <a:p>
            <a:r>
              <a:rPr lang="en-US"/>
              <a:t>2. The orchestrator starts and begins executing until it’s asked to await some async work. In this case, we want to call an activity function.</a:t>
            </a:r>
          </a:p>
          <a:p>
            <a:r>
              <a:rPr lang="en-US"/>
              <a:t>3. The orchestrator checks the execution history for a record of the activity function.</a:t>
            </a:r>
          </a:p>
          <a:p>
            <a:r>
              <a:rPr lang="en-US"/>
              <a:t>4. There’s no record of the activity function being called or completed, so the orchestrator schedules that work.</a:t>
            </a:r>
          </a:p>
          <a:p>
            <a:r>
              <a:rPr lang="en-US"/>
              <a:t>5. While the orchestrator waits on work to complete, it shuts down.</a:t>
            </a:r>
          </a:p>
          <a:p>
            <a:r>
              <a:rPr lang="en-US"/>
              <a:t>5. The scheduled activity function runs. </a:t>
            </a:r>
          </a:p>
          <a:p>
            <a:r>
              <a:rPr lang="en-US"/>
              <a:t>6. A record of this is added to the execution history. In this case we produced output, so that’s stored.</a:t>
            </a:r>
          </a:p>
          <a:p>
            <a:r>
              <a:rPr lang="en-US"/>
              <a:t>7. Now the orchestrator has more work to do. It restarts and executes its code **from the beginning** to build up its local state.</a:t>
            </a:r>
          </a:p>
          <a:p>
            <a:r>
              <a:rPr lang="en-US"/>
              <a:t>8. As before, the orchestrator executes until it reaches an await.</a:t>
            </a:r>
          </a:p>
          <a:p>
            <a:r>
              <a:rPr lang="en-US"/>
              <a:t>9. The orchestrator checks the execution history. This time there’s a record of the async work being done.</a:t>
            </a:r>
          </a:p>
          <a:p>
            <a:r>
              <a:rPr lang="en-US"/>
              <a:t>10. The activity function’s stored output is passed back to the orchestrator. In this case, the value is added to a list of strings.</a:t>
            </a:r>
          </a:p>
          <a:p>
            <a:r>
              <a:rPr lang="en-US"/>
              <a:t>11. The orchestrator continues executing. In a more complex orchestrator with multiple await calls, the checkpoint, schedule and replay steps would repeat for each one. This orchestrator runs to completion and returns its output.</a:t>
            </a:r>
          </a:p>
          <a:p>
            <a:r>
              <a:rPr lang="en-US"/>
              <a:t>12. And we’re done!</a:t>
            </a:r>
          </a:p>
          <a:p>
            <a:endParaRPr lang="en-US"/>
          </a:p>
          <a:p>
            <a:r>
              <a:rPr lang="en-US"/>
              <a:t>- How does the framework know to wake up</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1115E9C-87C8-4E38-9641-EDC317EC4BD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6309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25</a:t>
            </a:fld>
            <a:endParaRPr lang="en-US"/>
          </a:p>
        </p:txBody>
      </p:sp>
    </p:spTree>
    <p:extLst>
      <p:ext uri="{BB962C8B-B14F-4D97-AF65-F5344CB8AC3E}">
        <p14:creationId xmlns:p14="http://schemas.microsoft.com/office/powerpoint/2010/main" val="23817206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1558954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228543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155336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185214071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988699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0588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61606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CAB7E-50EF-4320-A59B-1F11DD4F3C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E2E8D1-FDE6-4596-9D5C-D6A260EBAA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C691B3-31A0-4CD0-A5DF-B9C44A8AD72E}"/>
              </a:ext>
            </a:extLst>
          </p:cNvPr>
          <p:cNvSpPr>
            <a:spLocks noGrp="1"/>
          </p:cNvSpPr>
          <p:nvPr>
            <p:ph type="dt" sz="half" idx="10"/>
          </p:nvPr>
        </p:nvSpPr>
        <p:spPr/>
        <p:txBody>
          <a:bodyPr/>
          <a:lstStyle/>
          <a:p>
            <a:fld id="{6C0AE566-7106-47FD-AED9-0B2A38A48A40}" type="datetimeFigureOut">
              <a:rPr lang="en-US" smtClean="0"/>
              <a:t>9/28/2019</a:t>
            </a:fld>
            <a:endParaRPr lang="en-US"/>
          </a:p>
        </p:txBody>
      </p:sp>
      <p:sp>
        <p:nvSpPr>
          <p:cNvPr id="5" name="Footer Placeholder 4">
            <a:extLst>
              <a:ext uri="{FF2B5EF4-FFF2-40B4-BE49-F238E27FC236}">
                <a16:creationId xmlns:a16="http://schemas.microsoft.com/office/drawing/2014/main" id="{AD2761A3-1E1B-4264-AAF3-0D126A99CA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93F84-F69D-44AF-9CAD-3672863EA121}"/>
              </a:ext>
            </a:extLst>
          </p:cNvPr>
          <p:cNvSpPr>
            <a:spLocks noGrp="1"/>
          </p:cNvSpPr>
          <p:nvPr>
            <p:ph type="sldNum" sz="quarter" idx="12"/>
          </p:nvPr>
        </p:nvSpPr>
        <p:spPr/>
        <p:txBody>
          <a:bodyPr/>
          <a:lstStyle/>
          <a:p>
            <a:fld id="{B6D58D34-436B-4889-A9DE-491311E65AD9}" type="slidenum">
              <a:rPr lang="en-US" smtClean="0"/>
              <a:t>‹#›</a:t>
            </a:fld>
            <a:endParaRPr lang="en-US"/>
          </a:p>
        </p:txBody>
      </p:sp>
    </p:spTree>
    <p:extLst>
      <p:ext uri="{BB962C8B-B14F-4D97-AF65-F5344CB8AC3E}">
        <p14:creationId xmlns:p14="http://schemas.microsoft.com/office/powerpoint/2010/main" val="3039089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8"/>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9501706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85505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182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61498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67778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16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14833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690111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270015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3503137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15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577969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cloudmonix.com/blog/cloudmonix-vs-native-azure/" TargetMode="External"/><Relationship Id="rId2" Type="http://schemas.openxmlformats.org/officeDocument/2006/relationships/image" Target="../media/image26.png"/><Relationship Id="rId1" Type="http://schemas.openxmlformats.org/officeDocument/2006/relationships/slideLayout" Target="../slideLayouts/slideLayout16.xml"/><Relationship Id="rId5" Type="http://schemas.openxmlformats.org/officeDocument/2006/relationships/hyperlink" Target="https://www.npmjs.com/package/azure-functions-cli" TargetMode="Externa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hyperlink" Target="http://www.cloudmonix.com/blog/cloudmonix-vs-native-azure/" TargetMode="External"/><Relationship Id="rId7"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hyperlink" Target="https://www.npmjs.com/package/azure-functions-cli" TargetMode="Externa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hyperlink" Target="http://www.cloudmonix.com/blog/cloudmonix-vs-native-azure/" TargetMode="External"/><Relationship Id="rId2" Type="http://schemas.openxmlformats.org/officeDocument/2006/relationships/image" Target="../media/image26.png"/><Relationship Id="rId1" Type="http://schemas.openxmlformats.org/officeDocument/2006/relationships/slideLayout" Target="../slideLayouts/slideLayout16.xml"/><Relationship Id="rId5" Type="http://schemas.openxmlformats.org/officeDocument/2006/relationships/hyperlink" Target="https://www.npmjs.com/package/azure-functions-cli"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hyperlink" Target="http://www.cloudmonix.com/blog/cloudmonix-vs-native-azure/" TargetMode="External"/><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hyperlink" Target="https://www.npmjs.com/package/azure-functions-cli" TargetMode="Externa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hyperlink" Target="http://www.cloudmonix.com/blog/cloudmonix-vs-native-azure/" TargetMode="External"/><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hyperlink" Target="https://www.npmjs.com/package/azure-functions-cli" TargetMode="Externa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hyperlink" Target="https://www.npmjs.com/package/azure-functions-cli" TargetMode="External"/><Relationship Id="rId5" Type="http://schemas.openxmlformats.org/officeDocument/2006/relationships/image" Target="../media/image27.png"/><Relationship Id="rId10" Type="http://schemas.openxmlformats.org/officeDocument/2006/relationships/image" Target="../media/image33.svg"/><Relationship Id="rId4" Type="http://schemas.openxmlformats.org/officeDocument/2006/relationships/hyperlink" Target="http://www.cloudmonix.com/blog/cloudmonix-vs-native-azure/" TargetMode="External"/><Relationship Id="rId9"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azure-functions/durable/durable-functions-preview" TargetMode="External"/><Relationship Id="rId2" Type="http://schemas.openxmlformats.org/officeDocument/2006/relationships/hyperlink" Target="https://docs.microsoft.com/en-us/azure/azure-functions/durable/durable-functions-overview" TargetMode="Externa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9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02D68285-415E-47AB-AF42-D90A306051C5}"/>
              </a:ext>
            </a:extLst>
          </p:cNvPr>
          <p:cNvSpPr txBox="1"/>
          <p:nvPr/>
        </p:nvSpPr>
        <p:spPr>
          <a:xfrm>
            <a:off x="3508899" y="4225136"/>
            <a:ext cx="2461312" cy="3674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89C400"/>
                </a:solidFill>
                <a:effectLst/>
                <a:uLnTx/>
                <a:uFillTx/>
                <a:latin typeface="Consolas" panose="020B0609020204030204" pitchFamily="49" charset="0"/>
                <a:ea typeface="+mn-ea"/>
                <a:cs typeface="+mn-cs"/>
              </a:rPr>
              <a:t>“Hello World!”</a:t>
            </a:r>
          </a:p>
        </p:txBody>
      </p:sp>
      <p:sp>
        <p:nvSpPr>
          <p:cNvPr id="52" name="TextBox 51">
            <a:extLst>
              <a:ext uri="{FF2B5EF4-FFF2-40B4-BE49-F238E27FC236}">
                <a16:creationId xmlns:a16="http://schemas.microsoft.com/office/drawing/2014/main" id="{ABA988B2-EF9C-4D6F-B968-F779BB9F3216}"/>
              </a:ext>
            </a:extLst>
          </p:cNvPr>
          <p:cNvSpPr txBox="1"/>
          <p:nvPr/>
        </p:nvSpPr>
        <p:spPr>
          <a:xfrm>
            <a:off x="1236370" y="4268066"/>
            <a:ext cx="2768902" cy="37479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89C400"/>
                </a:solidFill>
                <a:effectLst/>
                <a:uLnTx/>
                <a:uFillTx/>
                <a:latin typeface="Consolas" panose="020B0609020204030204" pitchFamily="49" charset="0"/>
                <a:ea typeface="+mn-ea"/>
                <a:cs typeface="+mn-cs"/>
              </a:rPr>
              <a:t>[“Hello World!”]</a:t>
            </a:r>
          </a:p>
        </p:txBody>
      </p:sp>
      <p:sp>
        <p:nvSpPr>
          <p:cNvPr id="4" name="Rectangle 3">
            <a:extLst>
              <a:ext uri="{FF2B5EF4-FFF2-40B4-BE49-F238E27FC236}">
                <a16:creationId xmlns:a16="http://schemas.microsoft.com/office/drawing/2014/main" id="{A514EBD5-9387-4F42-A2DE-5F54D875CBF9}"/>
              </a:ext>
            </a:extLst>
          </p:cNvPr>
          <p:cNvSpPr/>
          <p:nvPr/>
        </p:nvSpPr>
        <p:spPr>
          <a:xfrm>
            <a:off x="1953769" y="2895387"/>
            <a:ext cx="1685685" cy="10095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Orchestrator Function</a:t>
            </a:r>
          </a:p>
        </p:txBody>
      </p:sp>
      <p:sp>
        <p:nvSpPr>
          <p:cNvPr id="5" name="Rectangle 4">
            <a:extLst>
              <a:ext uri="{FF2B5EF4-FFF2-40B4-BE49-F238E27FC236}">
                <a16:creationId xmlns:a16="http://schemas.microsoft.com/office/drawing/2014/main" id="{5A7AB49D-2717-4EAB-AE67-6F41F3D88B89}"/>
              </a:ext>
            </a:extLst>
          </p:cNvPr>
          <p:cNvSpPr/>
          <p:nvPr/>
        </p:nvSpPr>
        <p:spPr>
          <a:xfrm>
            <a:off x="5325141" y="2895387"/>
            <a:ext cx="1685685" cy="10095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Activity Function</a:t>
            </a:r>
          </a:p>
        </p:txBody>
      </p:sp>
      <p:sp>
        <p:nvSpPr>
          <p:cNvPr id="6" name="Rectangle 5">
            <a:extLst>
              <a:ext uri="{FF2B5EF4-FFF2-40B4-BE49-F238E27FC236}">
                <a16:creationId xmlns:a16="http://schemas.microsoft.com/office/drawing/2014/main" id="{98C0435B-89A7-4CEE-839F-391E09C73A6B}"/>
              </a:ext>
            </a:extLst>
          </p:cNvPr>
          <p:cNvSpPr/>
          <p:nvPr/>
        </p:nvSpPr>
        <p:spPr>
          <a:xfrm>
            <a:off x="3639455" y="5285824"/>
            <a:ext cx="1685685" cy="1009507"/>
          </a:xfrm>
          <a:prstGeom prst="rect">
            <a:avLst/>
          </a:prstGeom>
          <a:solidFill>
            <a:schemeClr val="accent1"/>
          </a:solidFill>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Execution History</a:t>
            </a:r>
          </a:p>
        </p:txBody>
      </p:sp>
      <p:sp>
        <p:nvSpPr>
          <p:cNvPr id="8" name="Rectangle 7">
            <a:extLst>
              <a:ext uri="{FF2B5EF4-FFF2-40B4-BE49-F238E27FC236}">
                <a16:creationId xmlns:a16="http://schemas.microsoft.com/office/drawing/2014/main" id="{10053B66-E217-4AD4-94DC-CB5D2613AE88}"/>
              </a:ext>
            </a:extLst>
          </p:cNvPr>
          <p:cNvSpPr/>
          <p:nvPr/>
        </p:nvSpPr>
        <p:spPr>
          <a:xfrm>
            <a:off x="369147" y="246669"/>
            <a:ext cx="10211929" cy="1504686"/>
          </a:xfrm>
          <a:prstGeom prst="rect">
            <a:avLst/>
          </a:prstGeom>
          <a:solidFill>
            <a:schemeClr val="accent4">
              <a:lumMod val="50000"/>
            </a:schemeClr>
          </a:solidFill>
          <a:ln>
            <a:solidFill>
              <a:srgbClr val="111111"/>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2050"/>
                </a:solidFill>
                <a:effectLst/>
                <a:uLnTx/>
                <a:uFillTx/>
                <a:latin typeface="Consolas" panose="020B0609020204030204" pitchFamily="49" charset="0"/>
                <a:ea typeface="+mn-ea"/>
                <a:cs typeface="+mn-cs"/>
              </a:rPr>
              <a:t>var</a:t>
            </a:r>
            <a:r>
              <a:rPr kumimoji="0" lang="en-US" sz="18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rPr>
              <a:t> outputs = </a:t>
            </a:r>
            <a:r>
              <a:rPr kumimoji="0" lang="en-US" sz="1800" b="0" i="0" u="none" strike="noStrike" kern="1200" cap="none" spc="0" normalizeH="0" baseline="0" noProof="0" dirty="0">
                <a:ln>
                  <a:noFill/>
                </a:ln>
                <a:solidFill>
                  <a:srgbClr val="002050"/>
                </a:solidFill>
                <a:effectLst/>
                <a:uLnTx/>
                <a:uFillTx/>
                <a:latin typeface="Consolas" panose="020B0609020204030204" pitchFamily="49" charset="0"/>
                <a:ea typeface="+mn-ea"/>
                <a:cs typeface="+mn-cs"/>
              </a:rPr>
              <a:t>new</a:t>
            </a:r>
            <a:r>
              <a:rPr kumimoji="0" lang="en-US" sz="18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3EBFB">
                    <a:lumMod val="60000"/>
                    <a:lumOff val="40000"/>
                  </a:srgbClr>
                </a:solidFill>
                <a:effectLst/>
                <a:uLnTx/>
                <a:uFillTx/>
                <a:latin typeface="Consolas" panose="020B0609020204030204" pitchFamily="49" charset="0"/>
                <a:ea typeface="+mn-ea"/>
                <a:cs typeface="+mn-cs"/>
              </a:rPr>
              <a:t>List</a:t>
            </a:r>
            <a:r>
              <a:rPr kumimoji="0" lang="en-US" sz="18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002050"/>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rPr>
              <a:t>&gt;();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lumMod val="95000"/>
                  </a:prstClr>
                </a:solidFill>
                <a:effectLst/>
                <a:uLnTx/>
                <a:uFillTx/>
                <a:latin typeface="Consolas" panose="020B0609020204030204" pitchFamily="49" charset="0"/>
                <a:ea typeface="+mn-ea"/>
                <a:cs typeface="+mn-cs"/>
              </a:rPr>
              <a:t>outputs.Add</a:t>
            </a:r>
            <a:r>
              <a:rPr kumimoji="0" lang="en-US" sz="18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2050"/>
                </a:solidFill>
                <a:effectLst/>
                <a:uLnTx/>
                <a:uFillTx/>
                <a:latin typeface="Consolas" panose="020B0609020204030204" pitchFamily="49" charset="0"/>
                <a:ea typeface="+mn-ea"/>
                <a:cs typeface="+mn-cs"/>
              </a:rPr>
              <a:t>await</a:t>
            </a:r>
            <a:r>
              <a:rPr kumimoji="0" lang="en-US" sz="18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prstClr val="white">
                    <a:lumMod val="95000"/>
                  </a:prstClr>
                </a:solidFill>
                <a:effectLst/>
                <a:uLnTx/>
                <a:uFillTx/>
                <a:latin typeface="Consolas" panose="020B0609020204030204" pitchFamily="49" charset="0"/>
                <a:ea typeface="+mn-ea"/>
                <a:cs typeface="+mn-cs"/>
              </a:rPr>
              <a:t>context.CallActivityAsync</a:t>
            </a:r>
            <a:r>
              <a:rPr kumimoji="0" lang="en-US" sz="18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002050"/>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rPr>
              <a:t>&gt;(</a:t>
            </a:r>
            <a:r>
              <a:rPr kumimoji="0" lang="en-US" sz="1800" b="0" i="0" u="none" strike="noStrike" kern="1200" cap="none" spc="0" normalizeH="0" baseline="0" noProof="0" dirty="0">
                <a:ln>
                  <a:noFill/>
                </a:ln>
                <a:solidFill>
                  <a:srgbClr val="89C400">
                    <a:lumMod val="60000"/>
                    <a:lumOff val="40000"/>
                  </a:srgbClr>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89C400">
                    <a:lumMod val="60000"/>
                    <a:lumOff val="40000"/>
                  </a:srgbClr>
                </a:solidFill>
                <a:effectLst/>
                <a:uLnTx/>
                <a:uFillTx/>
                <a:latin typeface="Consolas" panose="020B0609020204030204" pitchFamily="49" charset="0"/>
                <a:ea typeface="+mn-ea"/>
                <a:cs typeface="+mn-cs"/>
              </a:rPr>
              <a:t>SayHello</a:t>
            </a:r>
            <a:r>
              <a:rPr kumimoji="0" lang="en-US" sz="1800" b="0" i="0" u="none" strike="noStrike" kern="1200" cap="none" spc="0" normalizeH="0" baseline="0" noProof="0" dirty="0">
                <a:ln>
                  <a:noFill/>
                </a:ln>
                <a:solidFill>
                  <a:srgbClr val="89C400">
                    <a:lumMod val="60000"/>
                    <a:lumOff val="40000"/>
                  </a:srgbClr>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9C400">
                    <a:lumMod val="60000"/>
                    <a:lumOff val="40000"/>
                  </a:srgbClr>
                </a:solidFill>
                <a:effectLst/>
                <a:uLnTx/>
                <a:uFillTx/>
                <a:latin typeface="Consolas" panose="020B0609020204030204" pitchFamily="49" charset="0"/>
                <a:ea typeface="+mn-ea"/>
                <a:cs typeface="+mn-cs"/>
              </a:rPr>
              <a:t>“World"</a:t>
            </a:r>
            <a:r>
              <a:rPr kumimoji="0" lang="en-US" sz="18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50"/>
                </a:solidFill>
                <a:effectLst/>
                <a:uLnTx/>
                <a:uFillTx/>
                <a:latin typeface="Consolas" panose="020B0609020204030204" pitchFamily="49" charset="0"/>
                <a:ea typeface="+mn-ea"/>
                <a:cs typeface="+mn-cs"/>
              </a:rPr>
              <a:t>return</a:t>
            </a:r>
            <a:r>
              <a:rPr kumimoji="0" lang="en-US" sz="18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rPr>
              <a:t> outputs;</a:t>
            </a:r>
            <a:endParaRPr kumimoji="0" lang="en-US" sz="1800" b="0" i="0" u="none" strike="noStrike" kern="1200" cap="none" spc="0" normalizeH="0" baseline="0" noProof="0" dirty="0">
              <a:ln>
                <a:noFill/>
              </a:ln>
              <a:solidFill>
                <a:prstClr val="white">
                  <a:lumMod val="95000"/>
                </a:prstClr>
              </a:solidFill>
              <a:effectLst/>
              <a:uLnTx/>
              <a:uFillTx/>
              <a:latin typeface="Segoe UI"/>
              <a:ea typeface="+mn-ea"/>
              <a:cs typeface="+mn-cs"/>
            </a:endParaRPr>
          </a:p>
        </p:txBody>
      </p:sp>
      <p:sp>
        <p:nvSpPr>
          <p:cNvPr id="10" name="Arrow: Right 9">
            <a:extLst>
              <a:ext uri="{FF2B5EF4-FFF2-40B4-BE49-F238E27FC236}">
                <a16:creationId xmlns:a16="http://schemas.microsoft.com/office/drawing/2014/main" id="{49FEF3C7-1ECE-4D6C-B051-13B954143BA0}"/>
              </a:ext>
            </a:extLst>
          </p:cNvPr>
          <p:cNvSpPr/>
          <p:nvPr/>
        </p:nvSpPr>
        <p:spPr>
          <a:xfrm>
            <a:off x="990035" y="3223954"/>
            <a:ext cx="758976" cy="352375"/>
          </a:xfrm>
          <a:prstGeom prst="rightArrow">
            <a:avLst/>
          </a:prstGeom>
          <a:solidFill>
            <a:srgbClr val="FF9900"/>
          </a:solidFill>
          <a:ln>
            <a:solidFill>
              <a:srgbClr val="CC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0EA09ADE-6152-41E6-894E-3E7EC08070BD}"/>
              </a:ext>
            </a:extLst>
          </p:cNvPr>
          <p:cNvSpPr/>
          <p:nvPr/>
        </p:nvSpPr>
        <p:spPr>
          <a:xfrm>
            <a:off x="1953768" y="2895387"/>
            <a:ext cx="1685685" cy="1009507"/>
          </a:xfrm>
          <a:prstGeom prst="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Orchestrator Function</a:t>
            </a:r>
          </a:p>
        </p:txBody>
      </p:sp>
      <p:sp>
        <p:nvSpPr>
          <p:cNvPr id="12" name="Rectangle 11">
            <a:extLst>
              <a:ext uri="{FF2B5EF4-FFF2-40B4-BE49-F238E27FC236}">
                <a16:creationId xmlns:a16="http://schemas.microsoft.com/office/drawing/2014/main" id="{ECC80A84-DB02-49C9-B75B-E3D153FADEE0}"/>
              </a:ext>
            </a:extLst>
          </p:cNvPr>
          <p:cNvSpPr/>
          <p:nvPr/>
        </p:nvSpPr>
        <p:spPr>
          <a:xfrm>
            <a:off x="369147" y="294701"/>
            <a:ext cx="10211928" cy="292853"/>
          </a:xfrm>
          <a:prstGeom prst="rect">
            <a:avLst/>
          </a:prstGeom>
          <a:solidFill>
            <a:srgbClr val="FFCC00">
              <a:alpha val="24706"/>
            </a:srgbClr>
          </a:solidFill>
          <a:ln w="3175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Arrow: Right 17">
            <a:extLst>
              <a:ext uri="{FF2B5EF4-FFF2-40B4-BE49-F238E27FC236}">
                <a16:creationId xmlns:a16="http://schemas.microsoft.com/office/drawing/2014/main" id="{980975FD-6B4B-4EBE-97E9-ACFD0E3E5975}"/>
              </a:ext>
            </a:extLst>
          </p:cNvPr>
          <p:cNvSpPr/>
          <p:nvPr/>
        </p:nvSpPr>
        <p:spPr>
          <a:xfrm rot="2717947">
            <a:off x="2179393" y="4427299"/>
            <a:ext cx="1550178" cy="35237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Arrow: Right 18">
            <a:extLst>
              <a:ext uri="{FF2B5EF4-FFF2-40B4-BE49-F238E27FC236}">
                <a16:creationId xmlns:a16="http://schemas.microsoft.com/office/drawing/2014/main" id="{2B1A0F76-6CD2-4C26-A468-816D65BE245C}"/>
              </a:ext>
            </a:extLst>
          </p:cNvPr>
          <p:cNvSpPr/>
          <p:nvPr/>
        </p:nvSpPr>
        <p:spPr>
          <a:xfrm rot="13526862">
            <a:off x="2864366" y="4427299"/>
            <a:ext cx="1550178" cy="35237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98ABAA60-2D45-4924-956E-C60614A3E6B1}"/>
              </a:ext>
            </a:extLst>
          </p:cNvPr>
          <p:cNvSpPr txBox="1"/>
          <p:nvPr/>
        </p:nvSpPr>
        <p:spPr>
          <a:xfrm>
            <a:off x="2439489" y="4415173"/>
            <a:ext cx="266662" cy="59456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2050"/>
                </a:solidFill>
                <a:effectLst/>
                <a:uLnTx/>
                <a:uFillTx/>
                <a:latin typeface="Segoe UI"/>
                <a:ea typeface="+mn-ea"/>
                <a:cs typeface="+mn-cs"/>
              </a:rPr>
              <a:t>?</a:t>
            </a:r>
          </a:p>
        </p:txBody>
      </p:sp>
      <p:pic>
        <p:nvPicPr>
          <p:cNvPr id="24" name="Graphic 23" descr="Close">
            <a:extLst>
              <a:ext uri="{FF2B5EF4-FFF2-40B4-BE49-F238E27FC236}">
                <a16:creationId xmlns:a16="http://schemas.microsoft.com/office/drawing/2014/main" id="{95162D80-3A97-40E2-9153-B65408B72A8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60739" y="4209064"/>
            <a:ext cx="412219" cy="412219"/>
          </a:xfrm>
          <a:prstGeom prst="rect">
            <a:avLst/>
          </a:prstGeom>
        </p:spPr>
      </p:pic>
      <p:sp>
        <p:nvSpPr>
          <p:cNvPr id="27" name="Arrow: Right 26">
            <a:extLst>
              <a:ext uri="{FF2B5EF4-FFF2-40B4-BE49-F238E27FC236}">
                <a16:creationId xmlns:a16="http://schemas.microsoft.com/office/drawing/2014/main" id="{D4FB0E22-87C4-4338-8697-8CD909568941}"/>
              </a:ext>
            </a:extLst>
          </p:cNvPr>
          <p:cNvSpPr/>
          <p:nvPr/>
        </p:nvSpPr>
        <p:spPr>
          <a:xfrm>
            <a:off x="3896836" y="3223954"/>
            <a:ext cx="1207415" cy="35237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29" name="Graphic 28" descr="Clock">
            <a:extLst>
              <a:ext uri="{FF2B5EF4-FFF2-40B4-BE49-F238E27FC236}">
                <a16:creationId xmlns:a16="http://schemas.microsoft.com/office/drawing/2014/main" id="{3CB87896-1407-4838-A2EE-F2A27A59C4F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76186" y="2867771"/>
            <a:ext cx="412219" cy="412219"/>
          </a:xfrm>
          <a:prstGeom prst="rect">
            <a:avLst/>
          </a:prstGeom>
        </p:spPr>
      </p:pic>
      <p:sp>
        <p:nvSpPr>
          <p:cNvPr id="32" name="Rectangle 31">
            <a:extLst>
              <a:ext uri="{FF2B5EF4-FFF2-40B4-BE49-F238E27FC236}">
                <a16:creationId xmlns:a16="http://schemas.microsoft.com/office/drawing/2014/main" id="{24911197-3DC7-4EBB-931C-31A8E1B1928A}"/>
              </a:ext>
            </a:extLst>
          </p:cNvPr>
          <p:cNvSpPr/>
          <p:nvPr/>
        </p:nvSpPr>
        <p:spPr>
          <a:xfrm>
            <a:off x="5325141" y="2897276"/>
            <a:ext cx="1685685" cy="1009507"/>
          </a:xfrm>
          <a:prstGeom prst="rect">
            <a:avLst/>
          </a:prstGeom>
          <a:solidFill>
            <a:srgbClr val="00B050"/>
          </a:solidFill>
          <a:ln>
            <a:solidFill>
              <a:srgbClr val="00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Activity Function</a:t>
            </a:r>
          </a:p>
        </p:txBody>
      </p:sp>
      <p:sp>
        <p:nvSpPr>
          <p:cNvPr id="34" name="TextBox 33">
            <a:extLst>
              <a:ext uri="{FF2B5EF4-FFF2-40B4-BE49-F238E27FC236}">
                <a16:creationId xmlns:a16="http://schemas.microsoft.com/office/drawing/2014/main" id="{FA724105-1E6F-4EB0-9031-F47FA25EF706}"/>
              </a:ext>
            </a:extLst>
          </p:cNvPr>
          <p:cNvSpPr txBox="1"/>
          <p:nvPr/>
        </p:nvSpPr>
        <p:spPr>
          <a:xfrm>
            <a:off x="4892814" y="4223247"/>
            <a:ext cx="2550337" cy="37479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89C400"/>
                </a:solidFill>
                <a:effectLst/>
                <a:uLnTx/>
                <a:uFillTx/>
                <a:latin typeface="Consolas" panose="020B0609020204030204" pitchFamily="49" charset="0"/>
                <a:ea typeface="+mn-ea"/>
                <a:cs typeface="+mn-cs"/>
              </a:rPr>
              <a:t>“Hello World!”</a:t>
            </a:r>
          </a:p>
        </p:txBody>
      </p:sp>
      <p:sp>
        <p:nvSpPr>
          <p:cNvPr id="35" name="TextBox 34">
            <a:extLst>
              <a:ext uri="{FF2B5EF4-FFF2-40B4-BE49-F238E27FC236}">
                <a16:creationId xmlns:a16="http://schemas.microsoft.com/office/drawing/2014/main" id="{EF5648C7-D5A9-4370-BC83-2EF578F546FC}"/>
              </a:ext>
            </a:extLst>
          </p:cNvPr>
          <p:cNvSpPr txBox="1"/>
          <p:nvPr/>
        </p:nvSpPr>
        <p:spPr>
          <a:xfrm>
            <a:off x="7467406" y="2895388"/>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Orchestrator Started</a:t>
            </a:r>
          </a:p>
        </p:txBody>
      </p:sp>
      <p:sp>
        <p:nvSpPr>
          <p:cNvPr id="37" name="TextBox 36">
            <a:extLst>
              <a:ext uri="{FF2B5EF4-FFF2-40B4-BE49-F238E27FC236}">
                <a16:creationId xmlns:a16="http://schemas.microsoft.com/office/drawing/2014/main" id="{201F26AD-6F17-42F3-83FF-431BF43607F9}"/>
              </a:ext>
            </a:extLst>
          </p:cNvPr>
          <p:cNvSpPr txBox="1"/>
          <p:nvPr/>
        </p:nvSpPr>
        <p:spPr>
          <a:xfrm>
            <a:off x="7467406" y="3203121"/>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Execution Started</a:t>
            </a:r>
          </a:p>
        </p:txBody>
      </p:sp>
      <p:sp>
        <p:nvSpPr>
          <p:cNvPr id="41" name="TextBox 40">
            <a:extLst>
              <a:ext uri="{FF2B5EF4-FFF2-40B4-BE49-F238E27FC236}">
                <a16:creationId xmlns:a16="http://schemas.microsoft.com/office/drawing/2014/main" id="{F446AA43-5FE6-4F8F-9A5A-7FD18D59B929}"/>
              </a:ext>
            </a:extLst>
          </p:cNvPr>
          <p:cNvSpPr txBox="1"/>
          <p:nvPr/>
        </p:nvSpPr>
        <p:spPr>
          <a:xfrm>
            <a:off x="7467406" y="3510855"/>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Task Scheduled, </a:t>
            </a:r>
            <a:r>
              <a:rPr kumimoji="0" lang="en-US" sz="1400" b="0" i="0" u="none" strike="noStrike" kern="1200" cap="none" spc="0" normalizeH="0" baseline="0" noProof="0" err="1">
                <a:ln>
                  <a:noFill/>
                </a:ln>
                <a:solidFill>
                  <a:srgbClr val="434343">
                    <a:lumMod val="75000"/>
                  </a:srgbClr>
                </a:solidFill>
                <a:effectLst/>
                <a:uLnTx/>
                <a:uFillTx/>
                <a:latin typeface="Segoe UI"/>
                <a:ea typeface="+mn-ea"/>
                <a:cs typeface="+mn-cs"/>
              </a:rPr>
              <a:t>SayHello</a:t>
            </a: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 “World”</a:t>
            </a:r>
          </a:p>
        </p:txBody>
      </p:sp>
      <p:sp>
        <p:nvSpPr>
          <p:cNvPr id="42" name="TextBox 41">
            <a:extLst>
              <a:ext uri="{FF2B5EF4-FFF2-40B4-BE49-F238E27FC236}">
                <a16:creationId xmlns:a16="http://schemas.microsoft.com/office/drawing/2014/main" id="{59DA1659-F85F-4BEA-BAD7-13E948F6F573}"/>
              </a:ext>
            </a:extLst>
          </p:cNvPr>
          <p:cNvSpPr txBox="1"/>
          <p:nvPr/>
        </p:nvSpPr>
        <p:spPr>
          <a:xfrm>
            <a:off x="7467406" y="3818588"/>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Orchestrator Completed</a:t>
            </a:r>
          </a:p>
        </p:txBody>
      </p:sp>
      <p:sp>
        <p:nvSpPr>
          <p:cNvPr id="43" name="Arrow: Right 42">
            <a:extLst>
              <a:ext uri="{FF2B5EF4-FFF2-40B4-BE49-F238E27FC236}">
                <a16:creationId xmlns:a16="http://schemas.microsoft.com/office/drawing/2014/main" id="{3409BC79-85E7-460D-9CB3-C963CBF5EBAA}"/>
              </a:ext>
            </a:extLst>
          </p:cNvPr>
          <p:cNvSpPr/>
          <p:nvPr/>
        </p:nvSpPr>
        <p:spPr>
          <a:xfrm rot="5400000">
            <a:off x="5954750" y="3831156"/>
            <a:ext cx="431807" cy="352375"/>
          </a:xfrm>
          <a:prstGeom prst="rightArrow">
            <a:avLst/>
          </a:prstGeom>
          <a:solidFill>
            <a:srgbClr val="00B050"/>
          </a:solidFill>
          <a:ln>
            <a:solidFill>
              <a:srgbClr val="006600"/>
            </a:solidFill>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9996832E-4FA5-4A24-8894-8C12391F002C}"/>
              </a:ext>
            </a:extLst>
          </p:cNvPr>
          <p:cNvSpPr txBox="1"/>
          <p:nvPr/>
        </p:nvSpPr>
        <p:spPr>
          <a:xfrm>
            <a:off x="7467406" y="4126321"/>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Task Completed, “Hello World!”</a:t>
            </a:r>
          </a:p>
        </p:txBody>
      </p:sp>
      <p:sp>
        <p:nvSpPr>
          <p:cNvPr id="45" name="TextBox 44">
            <a:extLst>
              <a:ext uri="{FF2B5EF4-FFF2-40B4-BE49-F238E27FC236}">
                <a16:creationId xmlns:a16="http://schemas.microsoft.com/office/drawing/2014/main" id="{9FDD3616-4F8B-4C87-8ECC-CF5F6BCC3ADF}"/>
              </a:ext>
            </a:extLst>
          </p:cNvPr>
          <p:cNvSpPr txBox="1"/>
          <p:nvPr/>
        </p:nvSpPr>
        <p:spPr>
          <a:xfrm>
            <a:off x="7467406" y="4434055"/>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Orchestrator Started</a:t>
            </a:r>
          </a:p>
        </p:txBody>
      </p:sp>
      <p:sp>
        <p:nvSpPr>
          <p:cNvPr id="48" name="Rectangle 47">
            <a:extLst>
              <a:ext uri="{FF2B5EF4-FFF2-40B4-BE49-F238E27FC236}">
                <a16:creationId xmlns:a16="http://schemas.microsoft.com/office/drawing/2014/main" id="{0E03A7CD-96AE-48E4-85EB-70DA3B2782FC}"/>
              </a:ext>
            </a:extLst>
          </p:cNvPr>
          <p:cNvSpPr/>
          <p:nvPr/>
        </p:nvSpPr>
        <p:spPr>
          <a:xfrm>
            <a:off x="369145" y="846045"/>
            <a:ext cx="10211928" cy="292853"/>
          </a:xfrm>
          <a:prstGeom prst="rect">
            <a:avLst/>
          </a:prstGeom>
          <a:solidFill>
            <a:srgbClr val="FFCC00">
              <a:alpha val="25000"/>
            </a:srgbClr>
          </a:solidFill>
          <a:ln w="3175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941DC040-4106-4B7B-B254-D177395DCE66}"/>
              </a:ext>
            </a:extLst>
          </p:cNvPr>
          <p:cNvSpPr txBox="1"/>
          <p:nvPr/>
        </p:nvSpPr>
        <p:spPr>
          <a:xfrm>
            <a:off x="7443150" y="4109936"/>
            <a:ext cx="3734556" cy="312029"/>
          </a:xfrm>
          <a:prstGeom prst="rect">
            <a:avLst/>
          </a:prstGeom>
          <a:solidFill>
            <a:srgbClr val="FFCC00">
              <a:alpha val="25000"/>
            </a:srgbClr>
          </a:solidFill>
          <a:ln w="31750">
            <a:solidFill>
              <a:srgbClr val="FFCC00"/>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endParaRPr>
          </a:p>
        </p:txBody>
      </p:sp>
      <p:sp>
        <p:nvSpPr>
          <p:cNvPr id="50" name="Arrow: Right 49">
            <a:extLst>
              <a:ext uri="{FF2B5EF4-FFF2-40B4-BE49-F238E27FC236}">
                <a16:creationId xmlns:a16="http://schemas.microsoft.com/office/drawing/2014/main" id="{68DDDED8-FB1A-4980-A35B-081FB819BFB5}"/>
              </a:ext>
            </a:extLst>
          </p:cNvPr>
          <p:cNvSpPr/>
          <p:nvPr/>
        </p:nvSpPr>
        <p:spPr>
          <a:xfrm rot="5400000">
            <a:off x="2609131" y="3831155"/>
            <a:ext cx="431807" cy="352375"/>
          </a:xfrm>
          <a:prstGeom prst="rightArrow">
            <a:avLst/>
          </a:prstGeom>
          <a:solidFill>
            <a:schemeClr val="accent6"/>
          </a:solidFill>
          <a:ln>
            <a:solidFill>
              <a:schemeClr val="accent6">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12E413D2-E7AD-465F-B904-F5799C9C7CE4}"/>
              </a:ext>
            </a:extLst>
          </p:cNvPr>
          <p:cNvSpPr txBox="1"/>
          <p:nvPr/>
        </p:nvSpPr>
        <p:spPr>
          <a:xfrm>
            <a:off x="7467406" y="4741788"/>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Execution Completed, ["Hello World!”]</a:t>
            </a:r>
          </a:p>
        </p:txBody>
      </p:sp>
      <p:sp>
        <p:nvSpPr>
          <p:cNvPr id="54" name="TextBox 53">
            <a:extLst>
              <a:ext uri="{FF2B5EF4-FFF2-40B4-BE49-F238E27FC236}">
                <a16:creationId xmlns:a16="http://schemas.microsoft.com/office/drawing/2014/main" id="{92CD770F-DE59-49FE-84AF-E292331FCBF2}"/>
              </a:ext>
            </a:extLst>
          </p:cNvPr>
          <p:cNvSpPr txBox="1"/>
          <p:nvPr/>
        </p:nvSpPr>
        <p:spPr>
          <a:xfrm>
            <a:off x="7467406" y="5049521"/>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Orchestrator Completed</a:t>
            </a:r>
          </a:p>
        </p:txBody>
      </p:sp>
      <p:sp>
        <p:nvSpPr>
          <p:cNvPr id="2" name="TextBox 1">
            <a:extLst>
              <a:ext uri="{FF2B5EF4-FFF2-40B4-BE49-F238E27FC236}">
                <a16:creationId xmlns:a16="http://schemas.microsoft.com/office/drawing/2014/main" id="{F0FF0FEB-EB8B-4192-8D05-D44B903D27EE}"/>
              </a:ext>
            </a:extLst>
          </p:cNvPr>
          <p:cNvSpPr txBox="1"/>
          <p:nvPr/>
        </p:nvSpPr>
        <p:spPr>
          <a:xfrm>
            <a:off x="7467405" y="2526108"/>
            <a:ext cx="1502976"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34343">
                    <a:lumMod val="75000"/>
                  </a:srgbClr>
                </a:solidFill>
                <a:effectLst/>
                <a:uLnTx/>
                <a:uFillTx/>
                <a:latin typeface="Segoe UI"/>
                <a:ea typeface="+mn-ea"/>
                <a:cs typeface="+mn-cs"/>
              </a:rPr>
              <a:t>History Table</a:t>
            </a:r>
          </a:p>
        </p:txBody>
      </p:sp>
    </p:spTree>
    <p:extLst>
      <p:ext uri="{BB962C8B-B14F-4D97-AF65-F5344CB8AC3E}">
        <p14:creationId xmlns:p14="http://schemas.microsoft.com/office/powerpoint/2010/main" val="392315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500"/>
                            </p:stCondLst>
                            <p:childTnLst>
                              <p:par>
                                <p:cTn id="23" presetID="10" presetClass="exit" presetSubtype="0" fill="hold" grpId="1" nodeType="after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par>
                          <p:cTn id="26" fill="hold">
                            <p:stCondLst>
                              <p:cond delay="1000"/>
                            </p:stCondLst>
                            <p:childTnLst>
                              <p:par>
                                <p:cTn id="27" presetID="42" presetClass="path" presetSubtype="0" accel="50000" decel="50000" fill="hold" grpId="1" nodeType="afterEffect">
                                  <p:stCondLst>
                                    <p:cond delay="0"/>
                                  </p:stCondLst>
                                  <p:childTnLst>
                                    <p:animMotion origin="layout" path="M 0 2.22222E-6 L 0 0.07824 " pathEditMode="relative" rAng="0" ptsTypes="AA">
                                      <p:cBhvr>
                                        <p:cTn id="28" dur="2000" fill="hold"/>
                                        <p:tgtEl>
                                          <p:spTgt spid="12"/>
                                        </p:tgtEl>
                                        <p:attrNameLst>
                                          <p:attrName>ppt_x</p:attrName>
                                          <p:attrName>ppt_y</p:attrName>
                                        </p:attrNameLst>
                                      </p:cBhvr>
                                      <p:rCtr x="0" y="3912"/>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0"/>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4"/>
                                        </p:tgtEl>
                                        <p:attrNameLst>
                                          <p:attrName>style.visibility</p:attrName>
                                        </p:attrNameLst>
                                      </p:cBhvr>
                                      <p:to>
                                        <p:strVal val="hidden"/>
                                      </p:to>
                                    </p:set>
                                  </p:childTnLst>
                                </p:cTn>
                              </p:par>
                            </p:childTnLst>
                          </p:cTn>
                        </p:par>
                        <p:par>
                          <p:cTn id="54" fill="hold">
                            <p:stCondLst>
                              <p:cond delay="0"/>
                            </p:stCondLst>
                            <p:childTnLst>
                              <p:par>
                                <p:cTn id="55" presetID="22" presetClass="entr" presetSubtype="8" fill="hold" grpId="1"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par>
                          <p:cTn id="73" fill="hold">
                            <p:stCondLst>
                              <p:cond delay="500"/>
                            </p:stCondLst>
                            <p:childTnLst>
                              <p:par>
                                <p:cTn id="74" presetID="1" presetClass="exit" presetSubtype="0" fill="hold" grpId="2" nodeType="afterEffect">
                                  <p:stCondLst>
                                    <p:cond delay="0"/>
                                  </p:stCondLst>
                                  <p:childTnLst>
                                    <p:set>
                                      <p:cBhvr>
                                        <p:cTn id="75" dur="1" fill="hold">
                                          <p:stCondLst>
                                            <p:cond delay="0"/>
                                          </p:stCondLst>
                                        </p:cTn>
                                        <p:tgtEl>
                                          <p:spTgt spid="12"/>
                                        </p:tgtEl>
                                        <p:attrNameLst>
                                          <p:attrName>style.visibility</p:attrName>
                                        </p:attrNameLst>
                                      </p:cBhvr>
                                      <p:to>
                                        <p:strVal val="hidden"/>
                                      </p:to>
                                    </p:se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childTnLst>
                          </p:cTn>
                        </p:par>
                        <p:par>
                          <p:cTn id="84" fill="hold">
                            <p:stCondLst>
                              <p:cond delay="500"/>
                            </p:stCondLst>
                            <p:childTnLst>
                              <p:par>
                                <p:cTn id="85" presetID="22" presetClass="entr" presetSubtype="1"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up)">
                                      <p:cBhvr>
                                        <p:cTn id="87" dur="500"/>
                                        <p:tgtEl>
                                          <p:spTgt spid="43"/>
                                        </p:tgtEl>
                                      </p:cBhvr>
                                    </p:animEffect>
                                  </p:childTnLst>
                                </p:cTn>
                              </p:par>
                            </p:childTnLst>
                          </p:cTn>
                        </p:par>
                        <p:par>
                          <p:cTn id="88" fill="hold">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par>
                          <p:cTn id="91" fill="hold">
                            <p:stCondLst>
                              <p:cond delay="1000"/>
                            </p:stCondLst>
                            <p:childTnLst>
                              <p:par>
                                <p:cTn id="92" presetID="1" presetClass="entr" presetSubtype="0" fill="hold" grpId="0" nodeType="after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43"/>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34"/>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32"/>
                                        </p:tgtEl>
                                      </p:cBhvr>
                                    </p:animEffect>
                                    <p:set>
                                      <p:cBhvr>
                                        <p:cTn id="102" dur="1" fill="hold">
                                          <p:stCondLst>
                                            <p:cond delay="499"/>
                                          </p:stCondLst>
                                        </p:cTn>
                                        <p:tgtEl>
                                          <p:spTgt spid="3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2" nodeType="click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500"/>
                            </p:stCondLst>
                            <p:childTnLst>
                              <p:par>
                                <p:cTn id="109" presetID="1"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1" presetClass="entr" presetSubtype="0" fill="hold" grpId="3" nodeType="withEffect">
                                  <p:stCondLst>
                                    <p:cond delay="0"/>
                                  </p:stCondLst>
                                  <p:childTnLst>
                                    <p:set>
                                      <p:cBhvr>
                                        <p:cTn id="112" dur="1" fill="hold">
                                          <p:stCondLst>
                                            <p:cond delay="0"/>
                                          </p:stCondLst>
                                        </p:cTn>
                                        <p:tgtEl>
                                          <p:spTgt spid="12"/>
                                        </p:tgtEl>
                                        <p:attrNameLst>
                                          <p:attrName>style.visibility</p:attrName>
                                        </p:attrNameLst>
                                      </p:cBhvr>
                                      <p:to>
                                        <p:strVal val="visible"/>
                                      </p:to>
                                    </p:set>
                                  </p:childTnLst>
                                </p:cTn>
                              </p:par>
                            </p:childTnLst>
                          </p:cTn>
                        </p:par>
                        <p:par>
                          <p:cTn id="113" fill="hold">
                            <p:stCondLst>
                              <p:cond delay="500"/>
                            </p:stCondLst>
                            <p:childTnLst>
                              <p:par>
                                <p:cTn id="114" presetID="42" presetClass="path" presetSubtype="0" accel="50000" decel="50000" fill="hold" grpId="4" nodeType="afterEffect">
                                  <p:stCondLst>
                                    <p:cond delay="0"/>
                                  </p:stCondLst>
                                  <p:childTnLst>
                                    <p:animMotion origin="layout" path="M 0 2.22222E-6 L 0 0.07731 " pathEditMode="relative" rAng="0" ptsTypes="AA">
                                      <p:cBhvr>
                                        <p:cTn id="115" dur="2000" fill="hold"/>
                                        <p:tgtEl>
                                          <p:spTgt spid="12"/>
                                        </p:tgtEl>
                                        <p:attrNameLst>
                                          <p:attrName>ppt_x</p:attrName>
                                          <p:attrName>ppt_y</p:attrName>
                                        </p:attrNameLst>
                                      </p:cBhvr>
                                      <p:rCtr x="0" y="3866"/>
                                    </p:animMotion>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2" nodeType="click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up)">
                                      <p:cBhvr>
                                        <p:cTn id="120" dur="500"/>
                                        <p:tgtEl>
                                          <p:spTgt spid="18"/>
                                        </p:tgtEl>
                                      </p:cBhvr>
                                    </p:animEffect>
                                  </p:childTnLst>
                                </p:cTn>
                              </p:par>
                            </p:childTnLst>
                          </p:cTn>
                        </p:par>
                        <p:par>
                          <p:cTn id="121" fill="hold">
                            <p:stCondLst>
                              <p:cond delay="500"/>
                            </p:stCondLst>
                            <p:childTnLst>
                              <p:par>
                                <p:cTn id="122" presetID="1" presetClass="entr" presetSubtype="0" fill="hold" grpId="2" nodeType="afterEffect">
                                  <p:stCondLst>
                                    <p:cond delay="0"/>
                                  </p:stCondLst>
                                  <p:childTnLst>
                                    <p:set>
                                      <p:cBhvr>
                                        <p:cTn id="123" dur="1" fill="hold">
                                          <p:stCondLst>
                                            <p:cond delay="0"/>
                                          </p:stCondLst>
                                        </p:cTn>
                                        <p:tgtEl>
                                          <p:spTgt spid="20"/>
                                        </p:tgtEl>
                                        <p:attrNameLst>
                                          <p:attrName>style.visibility</p:attrName>
                                        </p:attrNameLst>
                                      </p:cBhvr>
                                      <p:to>
                                        <p:strVal val="visible"/>
                                      </p:to>
                                    </p:set>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49"/>
                                        </p:tgtEl>
                                        <p:attrNameLst>
                                          <p:attrName>style.visibility</p:attrName>
                                        </p:attrNameLst>
                                      </p:cBhvr>
                                      <p:to>
                                        <p:strVal val="visible"/>
                                      </p:to>
                                    </p:set>
                                  </p:childTnLst>
                                </p:cTn>
                              </p:par>
                            </p:childTnLst>
                          </p:cTn>
                        </p:par>
                        <p:par>
                          <p:cTn id="127" fill="hold">
                            <p:stCondLst>
                              <p:cond delay="500"/>
                            </p:stCondLst>
                            <p:childTnLst>
                              <p:par>
                                <p:cTn id="128" presetID="22" presetClass="entr" presetSubtype="4" fill="hold" grpId="2" nodeType="afterEffect">
                                  <p:stCondLst>
                                    <p:cond delay="0"/>
                                  </p:stCondLst>
                                  <p:childTnLst>
                                    <p:set>
                                      <p:cBhvr>
                                        <p:cTn id="129" dur="1" fill="hold">
                                          <p:stCondLst>
                                            <p:cond delay="0"/>
                                          </p:stCondLst>
                                        </p:cTn>
                                        <p:tgtEl>
                                          <p:spTgt spid="19"/>
                                        </p:tgtEl>
                                        <p:attrNameLst>
                                          <p:attrName>style.visibility</p:attrName>
                                        </p:attrNameLst>
                                      </p:cBhvr>
                                      <p:to>
                                        <p:strVal val="visible"/>
                                      </p:to>
                                    </p:set>
                                    <p:animEffect transition="in" filter="wipe(down)">
                                      <p:cBhvr>
                                        <p:cTn id="130" dur="500"/>
                                        <p:tgtEl>
                                          <p:spTgt spid="19"/>
                                        </p:tgtEl>
                                      </p:cBhvr>
                                    </p:animEffect>
                                  </p:childTnLst>
                                </p:cTn>
                              </p:par>
                            </p:childTnLst>
                          </p:cTn>
                        </p:par>
                        <p:par>
                          <p:cTn id="131" fill="hold">
                            <p:stCondLst>
                              <p:cond delay="1000"/>
                            </p:stCondLst>
                            <p:childTnLst>
                              <p:par>
                                <p:cTn id="132" presetID="1" presetClass="entr" presetSubtype="0" fill="hold" grpId="0" nodeType="afterEffect">
                                  <p:stCondLst>
                                    <p:cond delay="0"/>
                                  </p:stCondLst>
                                  <p:childTnLst>
                                    <p:set>
                                      <p:cBhvr>
                                        <p:cTn id="133" dur="1" fill="hold">
                                          <p:stCondLst>
                                            <p:cond delay="0"/>
                                          </p:stCondLst>
                                        </p:cTn>
                                        <p:tgtEl>
                                          <p:spTgt spid="47"/>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3" nodeType="clickEffect">
                                  <p:stCondLst>
                                    <p:cond delay="0"/>
                                  </p:stCondLst>
                                  <p:childTnLst>
                                    <p:set>
                                      <p:cBhvr>
                                        <p:cTn id="137" dur="1" fill="hold">
                                          <p:stCondLst>
                                            <p:cond delay="0"/>
                                          </p:stCondLst>
                                        </p:cTn>
                                        <p:tgtEl>
                                          <p:spTgt spid="18"/>
                                        </p:tgtEl>
                                        <p:attrNameLst>
                                          <p:attrName>style.visibility</p:attrName>
                                        </p:attrNameLst>
                                      </p:cBhvr>
                                      <p:to>
                                        <p:strVal val="hidden"/>
                                      </p:to>
                                    </p:set>
                                  </p:childTnLst>
                                </p:cTn>
                              </p:par>
                              <p:par>
                                <p:cTn id="138" presetID="1" presetClass="exit" presetSubtype="0" fill="hold" grpId="3" nodeType="withEffect">
                                  <p:stCondLst>
                                    <p:cond delay="0"/>
                                  </p:stCondLst>
                                  <p:childTnLst>
                                    <p:set>
                                      <p:cBhvr>
                                        <p:cTn id="139" dur="1" fill="hold">
                                          <p:stCondLst>
                                            <p:cond delay="0"/>
                                          </p:stCondLst>
                                        </p:cTn>
                                        <p:tgtEl>
                                          <p:spTgt spid="20"/>
                                        </p:tgtEl>
                                        <p:attrNameLst>
                                          <p:attrName>style.visibility</p:attrName>
                                        </p:attrNameLst>
                                      </p:cBhvr>
                                      <p:to>
                                        <p:strVal val="hidden"/>
                                      </p:to>
                                    </p:set>
                                  </p:childTnLst>
                                </p:cTn>
                              </p:par>
                              <p:par>
                                <p:cTn id="140" presetID="1" presetClass="exit" presetSubtype="0" fill="hold" grpId="3" nodeType="withEffect">
                                  <p:stCondLst>
                                    <p:cond delay="0"/>
                                  </p:stCondLst>
                                  <p:childTnLst>
                                    <p:set>
                                      <p:cBhvr>
                                        <p:cTn id="141" dur="1" fill="hold">
                                          <p:stCondLst>
                                            <p:cond delay="0"/>
                                          </p:stCondLst>
                                        </p:cTn>
                                        <p:tgtEl>
                                          <p:spTgt spid="19"/>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47"/>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49"/>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1" nodeType="clickEffect">
                                  <p:stCondLst>
                                    <p:cond delay="0"/>
                                  </p:stCondLst>
                                  <p:childTnLst>
                                    <p:set>
                                      <p:cBhvr>
                                        <p:cTn id="149" dur="1" fill="hold">
                                          <p:stCondLst>
                                            <p:cond delay="0"/>
                                          </p:stCondLst>
                                        </p:cTn>
                                        <p:tgtEl>
                                          <p:spTgt spid="48"/>
                                        </p:tgtEl>
                                        <p:attrNameLst>
                                          <p:attrName>style.visibility</p:attrName>
                                        </p:attrNameLst>
                                      </p:cBhvr>
                                      <p:to>
                                        <p:strVal val="visible"/>
                                      </p:to>
                                    </p:set>
                                  </p:childTnLst>
                                </p:cTn>
                              </p:par>
                            </p:childTnLst>
                          </p:cTn>
                        </p:par>
                        <p:par>
                          <p:cTn id="150" fill="hold">
                            <p:stCondLst>
                              <p:cond delay="0"/>
                            </p:stCondLst>
                            <p:childTnLst>
                              <p:par>
                                <p:cTn id="151" presetID="1" presetClass="exit" presetSubtype="0" fill="hold" grpId="5" nodeType="afterEffect">
                                  <p:stCondLst>
                                    <p:cond delay="0"/>
                                  </p:stCondLst>
                                  <p:childTnLst>
                                    <p:set>
                                      <p:cBhvr>
                                        <p:cTn id="152" dur="1" fill="hold">
                                          <p:stCondLst>
                                            <p:cond delay="0"/>
                                          </p:stCondLst>
                                        </p:cTn>
                                        <p:tgtEl>
                                          <p:spTgt spid="12"/>
                                        </p:tgtEl>
                                        <p:attrNameLst>
                                          <p:attrName>style.visibility</p:attrName>
                                        </p:attrNameLst>
                                      </p:cBhvr>
                                      <p:to>
                                        <p:strVal val="hidden"/>
                                      </p:to>
                                    </p:set>
                                  </p:childTnLst>
                                </p:cTn>
                              </p:par>
                            </p:childTnLst>
                          </p:cTn>
                        </p:par>
                        <p:par>
                          <p:cTn id="153" fill="hold">
                            <p:stCondLst>
                              <p:cond delay="0"/>
                            </p:stCondLst>
                            <p:childTnLst>
                              <p:par>
                                <p:cTn id="154" presetID="42" presetClass="path" presetSubtype="0" accel="50000" decel="50000" fill="hold" grpId="0" nodeType="afterEffect">
                                  <p:stCondLst>
                                    <p:cond delay="0"/>
                                  </p:stCondLst>
                                  <p:childTnLst>
                                    <p:animMotion origin="layout" path="M 0 -1.47526E-6 L 0 0.0774 " pathEditMode="relative" rAng="0" ptsTypes="AA">
                                      <p:cBhvr>
                                        <p:cTn id="155" dur="2000" fill="hold"/>
                                        <p:tgtEl>
                                          <p:spTgt spid="48"/>
                                        </p:tgtEl>
                                        <p:attrNameLst>
                                          <p:attrName>ppt_x</p:attrName>
                                          <p:attrName>ppt_y</p:attrName>
                                        </p:attrNameLst>
                                      </p:cBhvr>
                                      <p:rCtr x="0" y="3858"/>
                                    </p:animMotion>
                                  </p:childTnLst>
                                </p:cTn>
                              </p:par>
                            </p:childTnLst>
                          </p:cTn>
                        </p:par>
                        <p:par>
                          <p:cTn id="156" fill="hold">
                            <p:stCondLst>
                              <p:cond delay="2000"/>
                            </p:stCondLst>
                            <p:childTnLst>
                              <p:par>
                                <p:cTn id="157" presetID="22" presetClass="entr" presetSubtype="1" fill="hold" grpId="0" nodeType="afterEffect">
                                  <p:stCondLst>
                                    <p:cond delay="0"/>
                                  </p:stCondLst>
                                  <p:childTnLst>
                                    <p:set>
                                      <p:cBhvr>
                                        <p:cTn id="158" dur="1" fill="hold">
                                          <p:stCondLst>
                                            <p:cond delay="0"/>
                                          </p:stCondLst>
                                        </p:cTn>
                                        <p:tgtEl>
                                          <p:spTgt spid="50"/>
                                        </p:tgtEl>
                                        <p:attrNameLst>
                                          <p:attrName>style.visibility</p:attrName>
                                        </p:attrNameLst>
                                      </p:cBhvr>
                                      <p:to>
                                        <p:strVal val="visible"/>
                                      </p:to>
                                    </p:set>
                                    <p:animEffect transition="in" filter="wipe(up)">
                                      <p:cBhvr>
                                        <p:cTn id="159" dur="500"/>
                                        <p:tgtEl>
                                          <p:spTgt spid="50"/>
                                        </p:tgtEl>
                                      </p:cBhvr>
                                    </p:animEffect>
                                  </p:childTnLst>
                                </p:cTn>
                              </p:par>
                            </p:childTnLst>
                          </p:cTn>
                        </p:par>
                        <p:par>
                          <p:cTn id="160" fill="hold">
                            <p:stCondLst>
                              <p:cond delay="2500"/>
                            </p:stCondLst>
                            <p:childTnLst>
                              <p:par>
                                <p:cTn id="161" presetID="1" presetClass="entr" presetSubtype="0" fill="hold" grpId="0" nodeType="afterEffect">
                                  <p:stCondLst>
                                    <p:cond delay="0"/>
                                  </p:stCondLst>
                                  <p:childTnLst>
                                    <p:set>
                                      <p:cBhvr>
                                        <p:cTn id="162" dur="1" fill="hold">
                                          <p:stCondLst>
                                            <p:cond delay="0"/>
                                          </p:stCondLst>
                                        </p:cTn>
                                        <p:tgtEl>
                                          <p:spTgt spid="52"/>
                                        </p:tgtEl>
                                        <p:attrNameLst>
                                          <p:attrName>style.visibility</p:attrName>
                                        </p:attrNameLst>
                                      </p:cBhvr>
                                      <p:to>
                                        <p:strVal val="visible"/>
                                      </p:to>
                                    </p:set>
                                  </p:childTnLst>
                                </p:cTn>
                              </p:par>
                            </p:childTnLst>
                          </p:cTn>
                        </p:par>
                        <p:par>
                          <p:cTn id="163" fill="hold">
                            <p:stCondLst>
                              <p:cond delay="2500"/>
                            </p:stCondLst>
                            <p:childTnLst>
                              <p:par>
                                <p:cTn id="164" presetID="1" presetClass="entr" presetSubtype="0" fill="hold" grpId="0" nodeType="afterEffect">
                                  <p:stCondLst>
                                    <p:cond delay="0"/>
                                  </p:stCondLst>
                                  <p:childTnLst>
                                    <p:set>
                                      <p:cBhvr>
                                        <p:cTn id="165" dur="1" fill="hold">
                                          <p:stCondLst>
                                            <p:cond delay="0"/>
                                          </p:stCondLst>
                                        </p:cTn>
                                        <p:tgtEl>
                                          <p:spTgt spid="53"/>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50"/>
                                        </p:tgtEl>
                                        <p:attrNameLst>
                                          <p:attrName>style.visibility</p:attrName>
                                        </p:attrNameLst>
                                      </p:cBhvr>
                                      <p:to>
                                        <p:strVal val="hidden"/>
                                      </p:to>
                                    </p:set>
                                  </p:childTnLst>
                                </p:cTn>
                              </p:par>
                            </p:childTnLst>
                          </p:cTn>
                        </p:par>
                        <p:par>
                          <p:cTn id="170" fill="hold">
                            <p:stCondLst>
                              <p:cond delay="0"/>
                            </p:stCondLst>
                            <p:childTnLst>
                              <p:par>
                                <p:cTn id="171" presetID="10" presetClass="exit" presetSubtype="0" fill="hold" grpId="3" nodeType="afterEffect">
                                  <p:stCondLst>
                                    <p:cond delay="0"/>
                                  </p:stCondLst>
                                  <p:childTnLst>
                                    <p:animEffect transition="out" filter="fade">
                                      <p:cBhvr>
                                        <p:cTn id="172" dur="500"/>
                                        <p:tgtEl>
                                          <p:spTgt spid="11"/>
                                        </p:tgtEl>
                                      </p:cBhvr>
                                    </p:animEffect>
                                    <p:set>
                                      <p:cBhvr>
                                        <p:cTn id="173" dur="1" fill="hold">
                                          <p:stCondLst>
                                            <p:cond delay="499"/>
                                          </p:stCondLst>
                                        </p:cTn>
                                        <p:tgtEl>
                                          <p:spTgt spid="11"/>
                                        </p:tgtEl>
                                        <p:attrNameLst>
                                          <p:attrName>style.visibility</p:attrName>
                                        </p:attrNameLst>
                                      </p:cBhvr>
                                      <p:to>
                                        <p:strVal val="hidden"/>
                                      </p:to>
                                    </p:set>
                                  </p:childTnLst>
                                </p:cTn>
                              </p:par>
                              <p:par>
                                <p:cTn id="174" presetID="1" presetClass="exit" presetSubtype="0" fill="hold" grpId="2" nodeType="withEffect">
                                  <p:stCondLst>
                                    <p:cond delay="0"/>
                                  </p:stCondLst>
                                  <p:childTnLst>
                                    <p:set>
                                      <p:cBhvr>
                                        <p:cTn id="175" dur="1" fill="hold">
                                          <p:stCondLst>
                                            <p:cond delay="0"/>
                                          </p:stCondLst>
                                        </p:cTn>
                                        <p:tgtEl>
                                          <p:spTgt spid="48"/>
                                        </p:tgtEl>
                                        <p:attrNameLst>
                                          <p:attrName>style.visibility</p:attrName>
                                        </p:attrNameLst>
                                      </p:cBhvr>
                                      <p:to>
                                        <p:strVal val="hidden"/>
                                      </p:to>
                                    </p:set>
                                  </p:childTnLst>
                                </p:cTn>
                              </p:par>
                            </p:childTnLst>
                          </p:cTn>
                        </p:par>
                        <p:par>
                          <p:cTn id="176" fill="hold">
                            <p:stCondLst>
                              <p:cond delay="500"/>
                            </p:stCondLst>
                            <p:childTnLst>
                              <p:par>
                                <p:cTn id="177" presetID="1" presetClass="entr" presetSubtype="0" fill="hold" grpId="0" nodeType="afterEffect">
                                  <p:stCondLst>
                                    <p:cond delay="0"/>
                                  </p:stCondLst>
                                  <p:childTnLst>
                                    <p:set>
                                      <p:cBhvr>
                                        <p:cTn id="17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52" grpId="0"/>
      <p:bldP spid="10" grpId="0" animBg="1"/>
      <p:bldP spid="10" grpId="1" animBg="1"/>
      <p:bldP spid="11" grpId="0" animBg="1"/>
      <p:bldP spid="11" grpId="1" animBg="1"/>
      <p:bldP spid="11" grpId="2" animBg="1"/>
      <p:bldP spid="11" grpId="3" animBg="1"/>
      <p:bldP spid="12" grpId="0" animBg="1"/>
      <p:bldP spid="12" grpId="1" animBg="1"/>
      <p:bldP spid="12" grpId="2" animBg="1"/>
      <p:bldP spid="12" grpId="3" animBg="1"/>
      <p:bldP spid="12" grpId="4" animBg="1"/>
      <p:bldP spid="12" grpId="5" animBg="1"/>
      <p:bldP spid="18" grpId="0" animBg="1"/>
      <p:bldP spid="18" grpId="1" animBg="1"/>
      <p:bldP spid="18" grpId="2" animBg="1"/>
      <p:bldP spid="18" grpId="3" animBg="1"/>
      <p:bldP spid="19" grpId="0" animBg="1"/>
      <p:bldP spid="19" grpId="1" animBg="1"/>
      <p:bldP spid="19" grpId="2" animBg="1"/>
      <p:bldP spid="19" grpId="3" animBg="1"/>
      <p:bldP spid="20" grpId="0"/>
      <p:bldP spid="20" grpId="1"/>
      <p:bldP spid="20" grpId="2"/>
      <p:bldP spid="20" grpId="3"/>
      <p:bldP spid="27" grpId="0" animBg="1"/>
      <p:bldP spid="27" grpId="1" animBg="1"/>
      <p:bldP spid="32" grpId="0" animBg="1"/>
      <p:bldP spid="32" grpId="1" animBg="1"/>
      <p:bldP spid="34" grpId="0"/>
      <p:bldP spid="34" grpId="1"/>
      <p:bldP spid="35" grpId="0" animBg="1"/>
      <p:bldP spid="37" grpId="0" animBg="1"/>
      <p:bldP spid="41" grpId="0" animBg="1"/>
      <p:bldP spid="42" grpId="0" animBg="1"/>
      <p:bldP spid="43" grpId="0" animBg="1"/>
      <p:bldP spid="43" grpId="1" animBg="1"/>
      <p:bldP spid="44" grpId="0" animBg="1"/>
      <p:bldP spid="45" grpId="0" animBg="1"/>
      <p:bldP spid="48" grpId="0" animBg="1"/>
      <p:bldP spid="48" grpId="1" animBg="1"/>
      <p:bldP spid="48" grpId="2" animBg="1"/>
      <p:bldP spid="49" grpId="0" animBg="1"/>
      <p:bldP spid="49" grpId="1" animBg="1"/>
      <p:bldP spid="50" grpId="0" animBg="1"/>
      <p:bldP spid="50" grpId="1" animBg="1"/>
      <p:bldP spid="53" grpId="0" animBg="1"/>
      <p:bldP spid="5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durable functions patterns"/>
          <p:cNvPicPr>
            <a:picLocks noChangeAspect="1" noChangeArrowheads="1"/>
          </p:cNvPicPr>
          <p:nvPr/>
        </p:nvPicPr>
        <p:blipFill rotWithShape="1">
          <a:blip r:embed="rId2">
            <a:extLst>
              <a:ext uri="{28A0092B-C50C-407E-A947-70E740481C1C}">
                <a14:useLocalDpi xmlns:a14="http://schemas.microsoft.com/office/drawing/2010/main" val="0"/>
              </a:ext>
            </a:extLst>
          </a:blip>
          <a:srcRect t="18489" b="12228"/>
          <a:stretch/>
        </p:blipFill>
        <p:spPr bwMode="auto">
          <a:xfrm>
            <a:off x="565766" y="1241779"/>
            <a:ext cx="9004360" cy="460207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p:txBody>
          <a:bodyPr/>
          <a:lstStyle/>
          <a:p>
            <a:r>
              <a:rPr lang="en-IN" dirty="0"/>
              <a:t>Patterns</a:t>
            </a:r>
          </a:p>
        </p:txBody>
      </p:sp>
    </p:spTree>
    <p:extLst>
      <p:ext uri="{BB962C8B-B14F-4D97-AF65-F5344CB8AC3E}">
        <p14:creationId xmlns:p14="http://schemas.microsoft.com/office/powerpoint/2010/main" val="2942512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943" y="297873"/>
            <a:ext cx="8596668" cy="1320800"/>
          </a:xfrm>
        </p:spPr>
        <p:txBody>
          <a:bodyPr/>
          <a:lstStyle/>
          <a:p>
            <a:r>
              <a:rPr lang="en-IN" dirty="0"/>
              <a:t>Function Chaining</a:t>
            </a:r>
          </a:p>
        </p:txBody>
      </p:sp>
      <p:sp>
        <p:nvSpPr>
          <p:cNvPr id="3" name="Content Placeholder 2"/>
          <p:cNvSpPr>
            <a:spLocks noGrp="1"/>
          </p:cNvSpPr>
          <p:nvPr>
            <p:ph idx="1"/>
          </p:nvPr>
        </p:nvSpPr>
        <p:spPr>
          <a:xfrm>
            <a:off x="646161" y="1474789"/>
            <a:ext cx="8596668" cy="1623971"/>
          </a:xfrm>
        </p:spPr>
        <p:txBody>
          <a:bodyPr/>
          <a:lstStyle/>
          <a:p>
            <a:r>
              <a:rPr lang="en-US" sz="2800" dirty="0"/>
              <a:t>The output of one function is applied to the input of another function in a sequential manner</a:t>
            </a:r>
          </a:p>
          <a:p>
            <a:pPr marL="0" indent="0">
              <a:buNone/>
            </a:pP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563" y="2527838"/>
            <a:ext cx="5715000"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6231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Fan-out/Fan-in</a:t>
            </a:r>
          </a:p>
        </p:txBody>
      </p:sp>
      <p:sp>
        <p:nvSpPr>
          <p:cNvPr id="3" name="Content Placeholder 2"/>
          <p:cNvSpPr>
            <a:spLocks noGrp="1"/>
          </p:cNvSpPr>
          <p:nvPr>
            <p:ph idx="1"/>
          </p:nvPr>
        </p:nvSpPr>
        <p:spPr>
          <a:xfrm>
            <a:off x="698116" y="1703389"/>
            <a:ext cx="8596668" cy="1822037"/>
          </a:xfrm>
        </p:spPr>
        <p:txBody>
          <a:bodyPr/>
          <a:lstStyle/>
          <a:p>
            <a:r>
              <a:rPr lang="en-US" sz="2800" dirty="0"/>
              <a:t>Multiple functions run in parallel and then wait for all functions to finish. Often, some aggregation work is done on the results</a:t>
            </a:r>
          </a:p>
          <a:p>
            <a:pPr marL="0" indent="0">
              <a:buNone/>
            </a:pPr>
            <a:endParaRPr lang="en-IN" sz="28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3468" y="2614407"/>
            <a:ext cx="6166571" cy="3964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8601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943" y="391391"/>
            <a:ext cx="8596668" cy="1320800"/>
          </a:xfrm>
        </p:spPr>
        <p:txBody>
          <a:bodyPr/>
          <a:lstStyle/>
          <a:p>
            <a:r>
              <a:rPr lang="en-IN" dirty="0"/>
              <a:t>Async HTTP Trigger</a:t>
            </a:r>
          </a:p>
        </p:txBody>
      </p:sp>
      <p:sp>
        <p:nvSpPr>
          <p:cNvPr id="3" name="Content Placeholder 2"/>
          <p:cNvSpPr>
            <a:spLocks noGrp="1"/>
          </p:cNvSpPr>
          <p:nvPr>
            <p:ph idx="1"/>
          </p:nvPr>
        </p:nvSpPr>
        <p:spPr>
          <a:xfrm>
            <a:off x="614989" y="1474789"/>
            <a:ext cx="8596668" cy="2683812"/>
          </a:xfrm>
        </p:spPr>
        <p:txBody>
          <a:bodyPr/>
          <a:lstStyle/>
          <a:p>
            <a:r>
              <a:rPr lang="en-US" sz="2800" dirty="0"/>
              <a:t>This pattern is implemented by having an HTTP endpoint trigger</a:t>
            </a:r>
          </a:p>
          <a:p>
            <a:r>
              <a:rPr lang="en-US" sz="2800" dirty="0"/>
              <a:t>As it is long-running action, it redirects the client to a status endpoint where the client polls to learn when the operation is finished</a:t>
            </a:r>
          </a:p>
          <a:p>
            <a:endParaRPr lang="en-IN" sz="2800" dirty="0"/>
          </a:p>
        </p:txBody>
      </p:sp>
    </p:spTree>
    <p:extLst>
      <p:ext uri="{BB962C8B-B14F-4D97-AF65-F5344CB8AC3E}">
        <p14:creationId xmlns:p14="http://schemas.microsoft.com/office/powerpoint/2010/main" val="1890644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943" y="245918"/>
            <a:ext cx="8596668" cy="1320800"/>
          </a:xfrm>
        </p:spPr>
        <p:txBody>
          <a:bodyPr/>
          <a:lstStyle/>
          <a:p>
            <a:r>
              <a:rPr lang="en-IN" dirty="0"/>
              <a:t>Monitoring</a:t>
            </a:r>
          </a:p>
        </p:txBody>
      </p:sp>
      <p:sp>
        <p:nvSpPr>
          <p:cNvPr id="3" name="Content Placeholder 2"/>
          <p:cNvSpPr>
            <a:spLocks noGrp="1"/>
          </p:cNvSpPr>
          <p:nvPr>
            <p:ph idx="1"/>
          </p:nvPr>
        </p:nvSpPr>
        <p:spPr>
          <a:xfrm>
            <a:off x="681548" y="1287752"/>
            <a:ext cx="8596668" cy="1520416"/>
          </a:xfrm>
        </p:spPr>
        <p:txBody>
          <a:bodyPr/>
          <a:lstStyle/>
          <a:p>
            <a:r>
              <a:rPr lang="en-US" sz="2800" dirty="0"/>
              <a:t>It refers to a flexible, recurring process in a workflow</a:t>
            </a:r>
          </a:p>
          <a:p>
            <a:r>
              <a:rPr lang="en-US" sz="2800" dirty="0"/>
              <a:t>An example is polling until specific conditions are met</a:t>
            </a:r>
          </a:p>
          <a:p>
            <a:endParaRPr lang="en-IN" sz="28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603" y="2407211"/>
            <a:ext cx="5531427" cy="399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7226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4746"/>
            <a:ext cx="8596668" cy="1320800"/>
          </a:xfrm>
        </p:spPr>
        <p:txBody>
          <a:bodyPr/>
          <a:lstStyle/>
          <a:p>
            <a:r>
              <a:rPr lang="en-IN" dirty="0"/>
              <a:t>Human Interaction</a:t>
            </a:r>
          </a:p>
        </p:txBody>
      </p:sp>
      <p:sp>
        <p:nvSpPr>
          <p:cNvPr id="3" name="Content Placeholder 2"/>
          <p:cNvSpPr>
            <a:spLocks noGrp="1"/>
          </p:cNvSpPr>
          <p:nvPr>
            <p:ph idx="1"/>
          </p:nvPr>
        </p:nvSpPr>
        <p:spPr>
          <a:xfrm>
            <a:off x="656552" y="1488613"/>
            <a:ext cx="10342752" cy="1822037"/>
          </a:xfrm>
        </p:spPr>
        <p:txBody>
          <a:bodyPr/>
          <a:lstStyle/>
          <a:p>
            <a:r>
              <a:rPr lang="en-US" sz="2800" dirty="0"/>
              <a:t>Many automated processes involve some kind of human interaction. It allows interaction by using timeouts and compensation logic</a:t>
            </a:r>
          </a:p>
          <a:p>
            <a:endParaRPr lang="en-IN" sz="28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5176" y="2809413"/>
            <a:ext cx="5854844" cy="393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301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Aggregator</a:t>
            </a:r>
          </a:p>
        </p:txBody>
      </p:sp>
      <p:sp>
        <p:nvSpPr>
          <p:cNvPr id="3" name="Content Placeholder 2"/>
          <p:cNvSpPr>
            <a:spLocks noGrp="1"/>
          </p:cNvSpPr>
          <p:nvPr>
            <p:ph idx="1"/>
          </p:nvPr>
        </p:nvSpPr>
        <p:spPr>
          <a:xfrm>
            <a:off x="677334" y="1653595"/>
            <a:ext cx="8596668" cy="4756258"/>
          </a:xfrm>
        </p:spPr>
        <p:txBody>
          <a:bodyPr>
            <a:normAutofit/>
          </a:bodyPr>
          <a:lstStyle/>
          <a:p>
            <a:r>
              <a:rPr lang="en-US" sz="2800" dirty="0"/>
              <a:t>The data being aggregated may come from multiple sources</a:t>
            </a:r>
          </a:p>
          <a:p>
            <a:r>
              <a:rPr lang="en-US" sz="2800" dirty="0"/>
              <a:t>It may be delivered in batches, or may be scattered over long-periods of time.</a:t>
            </a:r>
          </a:p>
          <a:p>
            <a:r>
              <a:rPr lang="en-US" sz="2800" dirty="0"/>
              <a:t>The aggregator might need to take action on event data as it arrives, and external clients may need to query the aggregated data.</a:t>
            </a:r>
            <a:endParaRPr lang="en-IN" sz="2800" dirty="0"/>
          </a:p>
        </p:txBody>
      </p:sp>
    </p:spTree>
    <p:extLst>
      <p:ext uri="{BB962C8B-B14F-4D97-AF65-F5344CB8AC3E}">
        <p14:creationId xmlns:p14="http://schemas.microsoft.com/office/powerpoint/2010/main" val="2234971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Function Types</a:t>
            </a:r>
          </a:p>
        </p:txBody>
      </p:sp>
      <p:sp>
        <p:nvSpPr>
          <p:cNvPr id="3" name="Content Placeholder 2"/>
          <p:cNvSpPr>
            <a:spLocks noGrp="1"/>
          </p:cNvSpPr>
          <p:nvPr>
            <p:ph idx="1"/>
          </p:nvPr>
        </p:nvSpPr>
        <p:spPr>
          <a:xfrm>
            <a:off x="269239" y="1386096"/>
            <a:ext cx="11653521" cy="2683812"/>
          </a:xfrm>
        </p:spPr>
        <p:txBody>
          <a:bodyPr/>
          <a:lstStyle/>
          <a:p>
            <a:r>
              <a:rPr lang="en-IN" sz="2800" dirty="0"/>
              <a:t>Client function – The primary way to deliver these messages is by using an orchestrator client binding or an entity client binding from within a </a:t>
            </a:r>
            <a:r>
              <a:rPr lang="en-IN" sz="2800" i="1" dirty="0"/>
              <a:t>client function</a:t>
            </a:r>
            <a:r>
              <a:rPr lang="en-IN" sz="2800" dirty="0"/>
              <a:t>. </a:t>
            </a:r>
          </a:p>
          <a:p>
            <a:r>
              <a:rPr lang="en-IN" sz="2800" dirty="0"/>
              <a:t>Orchestrator Function – Describe how actions are executed and the order in which it executes</a:t>
            </a:r>
          </a:p>
          <a:p>
            <a:r>
              <a:rPr lang="en-IN" sz="2800" dirty="0"/>
              <a:t>Activity function – The tasks that are orchestrated in the process</a:t>
            </a:r>
          </a:p>
        </p:txBody>
      </p:sp>
      <p:pic>
        <p:nvPicPr>
          <p:cNvPr id="4" name="Picture 3"/>
          <p:cNvPicPr>
            <a:picLocks noChangeAspect="1"/>
          </p:cNvPicPr>
          <p:nvPr/>
        </p:nvPicPr>
        <p:blipFill>
          <a:blip r:embed="rId2"/>
          <a:stretch>
            <a:fillRect/>
          </a:stretch>
        </p:blipFill>
        <p:spPr>
          <a:xfrm>
            <a:off x="3032568" y="4266828"/>
            <a:ext cx="3886200" cy="1171575"/>
          </a:xfrm>
          <a:prstGeom prst="rect">
            <a:avLst/>
          </a:prstGeom>
        </p:spPr>
      </p:pic>
    </p:spTree>
    <p:extLst>
      <p:ext uri="{BB962C8B-B14F-4D97-AF65-F5344CB8AC3E}">
        <p14:creationId xmlns:p14="http://schemas.microsoft.com/office/powerpoint/2010/main" val="1681410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Entity Functions</a:t>
            </a:r>
          </a:p>
        </p:txBody>
      </p:sp>
      <p:sp>
        <p:nvSpPr>
          <p:cNvPr id="3" name="Content Placeholder 2"/>
          <p:cNvSpPr>
            <a:spLocks noGrp="1"/>
          </p:cNvSpPr>
          <p:nvPr>
            <p:ph idx="1"/>
          </p:nvPr>
        </p:nvSpPr>
        <p:spPr>
          <a:xfrm>
            <a:off x="271560" y="1530518"/>
            <a:ext cx="11416858" cy="1520416"/>
          </a:xfrm>
        </p:spPr>
        <p:txBody>
          <a:bodyPr/>
          <a:lstStyle/>
          <a:p>
            <a:r>
              <a:rPr lang="en-US" sz="2800" dirty="0"/>
              <a:t>Define operations for reading and updating small pieces of state</a:t>
            </a:r>
            <a:endParaRPr lang="en-IN" sz="2800" dirty="0"/>
          </a:p>
          <a:p>
            <a:r>
              <a:rPr lang="en-IN" sz="2800" dirty="0"/>
              <a:t>Follows circuit-breaker pattern</a:t>
            </a:r>
          </a:p>
          <a:p>
            <a:pPr marL="0" indent="0">
              <a:buNone/>
            </a:pPr>
            <a:endParaRPr lang="en-IN" sz="2800" dirty="0"/>
          </a:p>
        </p:txBody>
      </p:sp>
    </p:spTree>
    <p:extLst>
      <p:ext uri="{BB962C8B-B14F-4D97-AF65-F5344CB8AC3E}">
        <p14:creationId xmlns:p14="http://schemas.microsoft.com/office/powerpoint/2010/main" val="3137379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b="1" dirty="0"/>
              <a:t>Durable Functions 2.0 - Serverless and Stateful Functions</a:t>
            </a:r>
            <a:endParaRPr lang="en-US" dirty="0"/>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718877"/>
            <a:ext cx="9860611" cy="1165866"/>
          </a:xfrm>
        </p:spPr>
        <p:txBody>
          <a:bodyPr/>
          <a:lstStyle/>
          <a:p>
            <a:r>
              <a:rPr lang="en-US" dirty="0" err="1"/>
              <a:t>Nivedha</a:t>
            </a:r>
            <a:r>
              <a:rPr lang="en-US" dirty="0"/>
              <a:t> Lakshmanan</a:t>
            </a:r>
          </a:p>
          <a:p>
            <a:r>
              <a:rPr lang="en-US" dirty="0"/>
              <a:t>Software Engineer</a:t>
            </a: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F3E7-1F45-CB49-9275-78350C9C7C84}"/>
              </a:ext>
            </a:extLst>
          </p:cNvPr>
          <p:cNvSpPr>
            <a:spLocks noGrp="1"/>
          </p:cNvSpPr>
          <p:nvPr>
            <p:ph type="title"/>
          </p:nvPr>
        </p:nvSpPr>
        <p:spPr/>
        <p:txBody>
          <a:bodyPr/>
          <a:lstStyle/>
          <a:p>
            <a:r>
              <a:rPr lang="en-US" dirty="0"/>
              <a:t>Circuit Breaker Pattern</a:t>
            </a:r>
          </a:p>
        </p:txBody>
      </p:sp>
      <p:pic>
        <p:nvPicPr>
          <p:cNvPr id="5" name="Picture 4" descr="A picture containing text&#10;&#10;Description automatically generated">
            <a:extLst>
              <a:ext uri="{FF2B5EF4-FFF2-40B4-BE49-F238E27FC236}">
                <a16:creationId xmlns:a16="http://schemas.microsoft.com/office/drawing/2014/main" id="{89781259-D4A6-8842-91C5-FAEB0D4E401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24836" y="2572027"/>
            <a:ext cx="1426817" cy="1426817"/>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00BD6D69-4607-8B40-9E94-8954B3A6EE8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58140" y="2551044"/>
            <a:ext cx="1426816" cy="1426816"/>
          </a:xfrm>
          <a:prstGeom prst="rect">
            <a:avLst/>
          </a:prstGeom>
        </p:spPr>
      </p:pic>
      <p:sp>
        <p:nvSpPr>
          <p:cNvPr id="10" name="Can 9">
            <a:extLst>
              <a:ext uri="{FF2B5EF4-FFF2-40B4-BE49-F238E27FC236}">
                <a16:creationId xmlns:a16="http://schemas.microsoft.com/office/drawing/2014/main" id="{DE8A67B8-C36E-3A44-A1A1-F6BE3ADD7B76}"/>
              </a:ext>
            </a:extLst>
          </p:cNvPr>
          <p:cNvSpPr/>
          <p:nvPr/>
        </p:nvSpPr>
        <p:spPr bwMode="auto">
          <a:xfrm>
            <a:off x="8291444" y="2430118"/>
            <a:ext cx="1258957" cy="166866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A0FFFCE-4C70-924F-A2E1-E2E65B68F33A}"/>
              </a:ext>
            </a:extLst>
          </p:cNvPr>
          <p:cNvCxnSpPr/>
          <p:nvPr/>
        </p:nvCxnSpPr>
        <p:spPr>
          <a:xfrm>
            <a:off x="2581965" y="3285435"/>
            <a:ext cx="126116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5F2D89-4E5F-9F4E-8F95-6E1536633783}"/>
              </a:ext>
            </a:extLst>
          </p:cNvPr>
          <p:cNvCxnSpPr/>
          <p:nvPr/>
        </p:nvCxnSpPr>
        <p:spPr>
          <a:xfrm>
            <a:off x="6749774" y="3264452"/>
            <a:ext cx="1261166"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435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F3E7-1F45-CB49-9275-78350C9C7C84}"/>
              </a:ext>
            </a:extLst>
          </p:cNvPr>
          <p:cNvSpPr>
            <a:spLocks noGrp="1"/>
          </p:cNvSpPr>
          <p:nvPr>
            <p:ph type="title"/>
          </p:nvPr>
        </p:nvSpPr>
        <p:spPr/>
        <p:txBody>
          <a:bodyPr/>
          <a:lstStyle/>
          <a:p>
            <a:r>
              <a:rPr lang="en-US" dirty="0"/>
              <a:t>Circuit Breaker Pattern</a:t>
            </a:r>
          </a:p>
        </p:txBody>
      </p:sp>
      <p:pic>
        <p:nvPicPr>
          <p:cNvPr id="5" name="Picture 4" descr="A picture containing text&#10;&#10;Description automatically generated">
            <a:extLst>
              <a:ext uri="{FF2B5EF4-FFF2-40B4-BE49-F238E27FC236}">
                <a16:creationId xmlns:a16="http://schemas.microsoft.com/office/drawing/2014/main" id="{89781259-D4A6-8842-91C5-FAEB0D4E401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03131" y="2850323"/>
            <a:ext cx="1426817" cy="1426817"/>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00BD6D69-4607-8B40-9E94-8954B3A6EE8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298122" y="2850324"/>
            <a:ext cx="1426816" cy="1426816"/>
          </a:xfrm>
          <a:prstGeom prst="rect">
            <a:avLst/>
          </a:prstGeom>
        </p:spPr>
      </p:pic>
      <p:sp>
        <p:nvSpPr>
          <p:cNvPr id="10" name="Can 9">
            <a:extLst>
              <a:ext uri="{FF2B5EF4-FFF2-40B4-BE49-F238E27FC236}">
                <a16:creationId xmlns:a16="http://schemas.microsoft.com/office/drawing/2014/main" id="{DE8A67B8-C36E-3A44-A1A1-F6BE3ADD7B76}"/>
              </a:ext>
            </a:extLst>
          </p:cNvPr>
          <p:cNvSpPr/>
          <p:nvPr/>
        </p:nvSpPr>
        <p:spPr bwMode="auto">
          <a:xfrm>
            <a:off x="8569739" y="2708414"/>
            <a:ext cx="1258957" cy="166866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object&#10;&#10;Description automatically generated">
            <a:extLst>
              <a:ext uri="{FF2B5EF4-FFF2-40B4-BE49-F238E27FC236}">
                <a16:creationId xmlns:a16="http://schemas.microsoft.com/office/drawing/2014/main" id="{24781127-5EE8-E84C-9990-28D45752A2C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446643" y="1727130"/>
            <a:ext cx="1426816" cy="1426816"/>
          </a:xfrm>
          <a:prstGeom prst="rect">
            <a:avLst/>
          </a:prstGeom>
        </p:spPr>
      </p:pic>
      <p:pic>
        <p:nvPicPr>
          <p:cNvPr id="12" name="Picture 11" descr="A picture containing object&#10;&#10;Description automatically generated">
            <a:extLst>
              <a:ext uri="{FF2B5EF4-FFF2-40B4-BE49-F238E27FC236}">
                <a16:creationId xmlns:a16="http://schemas.microsoft.com/office/drawing/2014/main" id="{3FE96370-83A3-7E4E-99E6-3225943E39E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06278" y="3684657"/>
            <a:ext cx="1426816" cy="1426816"/>
          </a:xfrm>
          <a:prstGeom prst="rect">
            <a:avLst/>
          </a:prstGeom>
        </p:spPr>
      </p:pic>
      <p:cxnSp>
        <p:nvCxnSpPr>
          <p:cNvPr id="14" name="Straight Arrow Connector 13">
            <a:extLst>
              <a:ext uri="{FF2B5EF4-FFF2-40B4-BE49-F238E27FC236}">
                <a16:creationId xmlns:a16="http://schemas.microsoft.com/office/drawing/2014/main" id="{BA0FFFCE-4C70-924F-A2E1-E2E65B68F33A}"/>
              </a:ext>
            </a:extLst>
          </p:cNvPr>
          <p:cNvCxnSpPr/>
          <p:nvPr/>
        </p:nvCxnSpPr>
        <p:spPr>
          <a:xfrm>
            <a:off x="2860260" y="3563731"/>
            <a:ext cx="126116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5F2D89-4E5F-9F4E-8F95-6E1536633783}"/>
              </a:ext>
            </a:extLst>
          </p:cNvPr>
          <p:cNvCxnSpPr/>
          <p:nvPr/>
        </p:nvCxnSpPr>
        <p:spPr>
          <a:xfrm>
            <a:off x="7028069" y="3542748"/>
            <a:ext cx="1261166"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4" name="Graphic 3" descr="Close">
            <a:extLst>
              <a:ext uri="{FF2B5EF4-FFF2-40B4-BE49-F238E27FC236}">
                <a16:creationId xmlns:a16="http://schemas.microsoft.com/office/drawing/2014/main" id="{F57C70BC-2A5D-F143-AEFD-4CB1E8B902FD}"/>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13598" y="3106531"/>
            <a:ext cx="914400" cy="914400"/>
          </a:xfrm>
          <a:prstGeom prst="rect">
            <a:avLst/>
          </a:prstGeom>
        </p:spPr>
      </p:pic>
    </p:spTree>
    <p:extLst>
      <p:ext uri="{BB962C8B-B14F-4D97-AF65-F5344CB8AC3E}">
        <p14:creationId xmlns:p14="http://schemas.microsoft.com/office/powerpoint/2010/main" val="1873541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F3E7-1F45-CB49-9275-78350C9C7C84}"/>
              </a:ext>
            </a:extLst>
          </p:cNvPr>
          <p:cNvSpPr>
            <a:spLocks noGrp="1"/>
          </p:cNvSpPr>
          <p:nvPr>
            <p:ph type="title"/>
          </p:nvPr>
        </p:nvSpPr>
        <p:spPr/>
        <p:txBody>
          <a:bodyPr/>
          <a:lstStyle/>
          <a:p>
            <a:r>
              <a:rPr lang="en-US" dirty="0"/>
              <a:t>Circuit Breaker Pattern</a:t>
            </a:r>
          </a:p>
        </p:txBody>
      </p:sp>
      <p:pic>
        <p:nvPicPr>
          <p:cNvPr id="5" name="Picture 4" descr="A picture containing text&#10;&#10;Description automatically generated">
            <a:extLst>
              <a:ext uri="{FF2B5EF4-FFF2-40B4-BE49-F238E27FC236}">
                <a16:creationId xmlns:a16="http://schemas.microsoft.com/office/drawing/2014/main" id="{89781259-D4A6-8842-91C5-FAEB0D4E401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63375" y="2850322"/>
            <a:ext cx="1426817" cy="1426817"/>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00BD6D69-4607-8B40-9E94-8954B3A6EE8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258366" y="2850323"/>
            <a:ext cx="1426816" cy="1426816"/>
          </a:xfrm>
          <a:prstGeom prst="rect">
            <a:avLst/>
          </a:prstGeom>
        </p:spPr>
      </p:pic>
      <p:sp>
        <p:nvSpPr>
          <p:cNvPr id="10" name="Can 9">
            <a:extLst>
              <a:ext uri="{FF2B5EF4-FFF2-40B4-BE49-F238E27FC236}">
                <a16:creationId xmlns:a16="http://schemas.microsoft.com/office/drawing/2014/main" id="{DE8A67B8-C36E-3A44-A1A1-F6BE3ADD7B76}"/>
              </a:ext>
            </a:extLst>
          </p:cNvPr>
          <p:cNvSpPr/>
          <p:nvPr/>
        </p:nvSpPr>
        <p:spPr bwMode="auto">
          <a:xfrm>
            <a:off x="8529983" y="2708413"/>
            <a:ext cx="1258957" cy="166866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object&#10;&#10;Description automatically generated">
            <a:extLst>
              <a:ext uri="{FF2B5EF4-FFF2-40B4-BE49-F238E27FC236}">
                <a16:creationId xmlns:a16="http://schemas.microsoft.com/office/drawing/2014/main" id="{24781127-5EE8-E84C-9990-28D45752A2C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406887" y="1727129"/>
            <a:ext cx="1426816" cy="1426816"/>
          </a:xfrm>
          <a:prstGeom prst="rect">
            <a:avLst/>
          </a:prstGeom>
        </p:spPr>
      </p:pic>
      <p:pic>
        <p:nvPicPr>
          <p:cNvPr id="12" name="Picture 11" descr="A picture containing object&#10;&#10;Description automatically generated">
            <a:extLst>
              <a:ext uri="{FF2B5EF4-FFF2-40B4-BE49-F238E27FC236}">
                <a16:creationId xmlns:a16="http://schemas.microsoft.com/office/drawing/2014/main" id="{3FE96370-83A3-7E4E-99E6-3225943E39E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466522" y="3684656"/>
            <a:ext cx="1426816" cy="1426816"/>
          </a:xfrm>
          <a:prstGeom prst="rect">
            <a:avLst/>
          </a:prstGeom>
        </p:spPr>
      </p:pic>
      <p:cxnSp>
        <p:nvCxnSpPr>
          <p:cNvPr id="14" name="Straight Arrow Connector 13">
            <a:extLst>
              <a:ext uri="{FF2B5EF4-FFF2-40B4-BE49-F238E27FC236}">
                <a16:creationId xmlns:a16="http://schemas.microsoft.com/office/drawing/2014/main" id="{BA0FFFCE-4C70-924F-A2E1-E2E65B68F33A}"/>
              </a:ext>
            </a:extLst>
          </p:cNvPr>
          <p:cNvCxnSpPr/>
          <p:nvPr/>
        </p:nvCxnSpPr>
        <p:spPr>
          <a:xfrm>
            <a:off x="2820504" y="3563730"/>
            <a:ext cx="126116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5F2D89-4E5F-9F4E-8F95-6E1536633783}"/>
              </a:ext>
            </a:extLst>
          </p:cNvPr>
          <p:cNvCxnSpPr/>
          <p:nvPr/>
        </p:nvCxnSpPr>
        <p:spPr>
          <a:xfrm>
            <a:off x="6988313" y="3542747"/>
            <a:ext cx="1261166"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14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F3E7-1F45-CB49-9275-78350C9C7C84}"/>
              </a:ext>
            </a:extLst>
          </p:cNvPr>
          <p:cNvSpPr>
            <a:spLocks noGrp="1"/>
          </p:cNvSpPr>
          <p:nvPr>
            <p:ph type="title"/>
          </p:nvPr>
        </p:nvSpPr>
        <p:spPr/>
        <p:txBody>
          <a:bodyPr/>
          <a:lstStyle/>
          <a:p>
            <a:r>
              <a:rPr lang="en-US" dirty="0"/>
              <a:t>Circuit Breaker Pattern</a:t>
            </a:r>
          </a:p>
        </p:txBody>
      </p:sp>
      <p:pic>
        <p:nvPicPr>
          <p:cNvPr id="5" name="Picture 4" descr="A picture containing text&#10;&#10;Description automatically generated">
            <a:extLst>
              <a:ext uri="{FF2B5EF4-FFF2-40B4-BE49-F238E27FC236}">
                <a16:creationId xmlns:a16="http://schemas.microsoft.com/office/drawing/2014/main" id="{89781259-D4A6-8842-91C5-FAEB0D4E401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63374" y="2736574"/>
            <a:ext cx="1426817" cy="1426817"/>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00BD6D69-4607-8B40-9E94-8954B3A6EE8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258365" y="2736575"/>
            <a:ext cx="1426816" cy="1426816"/>
          </a:xfrm>
          <a:prstGeom prst="rect">
            <a:avLst/>
          </a:prstGeom>
        </p:spPr>
      </p:pic>
      <p:sp>
        <p:nvSpPr>
          <p:cNvPr id="10" name="Can 9">
            <a:extLst>
              <a:ext uri="{FF2B5EF4-FFF2-40B4-BE49-F238E27FC236}">
                <a16:creationId xmlns:a16="http://schemas.microsoft.com/office/drawing/2014/main" id="{DE8A67B8-C36E-3A44-A1A1-F6BE3ADD7B76}"/>
              </a:ext>
            </a:extLst>
          </p:cNvPr>
          <p:cNvSpPr/>
          <p:nvPr/>
        </p:nvSpPr>
        <p:spPr bwMode="auto">
          <a:xfrm>
            <a:off x="8529982" y="2594665"/>
            <a:ext cx="1258957" cy="166866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object&#10;&#10;Description automatically generated">
            <a:extLst>
              <a:ext uri="{FF2B5EF4-FFF2-40B4-BE49-F238E27FC236}">
                <a16:creationId xmlns:a16="http://schemas.microsoft.com/office/drawing/2014/main" id="{24781127-5EE8-E84C-9990-28D45752A2C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406886" y="1613381"/>
            <a:ext cx="1426816" cy="1426816"/>
          </a:xfrm>
          <a:prstGeom prst="rect">
            <a:avLst/>
          </a:prstGeom>
        </p:spPr>
      </p:pic>
      <p:pic>
        <p:nvPicPr>
          <p:cNvPr id="12" name="Picture 11" descr="A picture containing object&#10;&#10;Description automatically generated">
            <a:extLst>
              <a:ext uri="{FF2B5EF4-FFF2-40B4-BE49-F238E27FC236}">
                <a16:creationId xmlns:a16="http://schemas.microsoft.com/office/drawing/2014/main" id="{3FE96370-83A3-7E4E-99E6-3225943E39E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466521" y="3570908"/>
            <a:ext cx="1426816" cy="1426816"/>
          </a:xfrm>
          <a:prstGeom prst="rect">
            <a:avLst/>
          </a:prstGeom>
        </p:spPr>
      </p:pic>
      <p:cxnSp>
        <p:nvCxnSpPr>
          <p:cNvPr id="14" name="Straight Arrow Connector 13">
            <a:extLst>
              <a:ext uri="{FF2B5EF4-FFF2-40B4-BE49-F238E27FC236}">
                <a16:creationId xmlns:a16="http://schemas.microsoft.com/office/drawing/2014/main" id="{BA0FFFCE-4C70-924F-A2E1-E2E65B68F33A}"/>
              </a:ext>
            </a:extLst>
          </p:cNvPr>
          <p:cNvCxnSpPr/>
          <p:nvPr/>
        </p:nvCxnSpPr>
        <p:spPr>
          <a:xfrm>
            <a:off x="2820503" y="3449982"/>
            <a:ext cx="126116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5F2D89-4E5F-9F4E-8F95-6E1536633783}"/>
              </a:ext>
            </a:extLst>
          </p:cNvPr>
          <p:cNvCxnSpPr/>
          <p:nvPr/>
        </p:nvCxnSpPr>
        <p:spPr>
          <a:xfrm>
            <a:off x="6988312" y="3428999"/>
            <a:ext cx="1261166"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Graphic 17" descr="Traffic light">
            <a:extLst>
              <a:ext uri="{FF2B5EF4-FFF2-40B4-BE49-F238E27FC236}">
                <a16:creationId xmlns:a16="http://schemas.microsoft.com/office/drawing/2014/main" id="{C5CC30AF-6D65-5147-9580-AFE18B3BAFDF}"/>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17078" y="3463306"/>
            <a:ext cx="914400" cy="914400"/>
          </a:xfrm>
          <a:prstGeom prst="rect">
            <a:avLst/>
          </a:prstGeom>
        </p:spPr>
      </p:pic>
    </p:spTree>
    <p:extLst>
      <p:ext uri="{BB962C8B-B14F-4D97-AF65-F5344CB8AC3E}">
        <p14:creationId xmlns:p14="http://schemas.microsoft.com/office/powerpoint/2010/main" val="2862484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F3E7-1F45-CB49-9275-78350C9C7C84}"/>
              </a:ext>
            </a:extLst>
          </p:cNvPr>
          <p:cNvSpPr>
            <a:spLocks noGrp="1"/>
          </p:cNvSpPr>
          <p:nvPr>
            <p:ph type="title"/>
          </p:nvPr>
        </p:nvSpPr>
        <p:spPr/>
        <p:txBody>
          <a:bodyPr/>
          <a:lstStyle/>
          <a:p>
            <a:r>
              <a:rPr lang="en-US" dirty="0"/>
              <a:t>Circuit Breaker Pattern</a:t>
            </a:r>
          </a:p>
        </p:txBody>
      </p:sp>
      <p:pic>
        <p:nvPicPr>
          <p:cNvPr id="5" name="Picture 4" descr="A picture containing text&#10;&#10;Description automatically generated">
            <a:extLst>
              <a:ext uri="{FF2B5EF4-FFF2-40B4-BE49-F238E27FC236}">
                <a16:creationId xmlns:a16="http://schemas.microsoft.com/office/drawing/2014/main" id="{89781259-D4A6-8842-91C5-FAEB0D4E401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69392" y="4255053"/>
            <a:ext cx="1426817" cy="1426817"/>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00BD6D69-4607-8B40-9E94-8954B3A6EE8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64383" y="4255054"/>
            <a:ext cx="1426816" cy="1426816"/>
          </a:xfrm>
          <a:prstGeom prst="rect">
            <a:avLst/>
          </a:prstGeom>
        </p:spPr>
      </p:pic>
      <p:sp>
        <p:nvSpPr>
          <p:cNvPr id="10" name="Can 9">
            <a:extLst>
              <a:ext uri="{FF2B5EF4-FFF2-40B4-BE49-F238E27FC236}">
                <a16:creationId xmlns:a16="http://schemas.microsoft.com/office/drawing/2014/main" id="{DE8A67B8-C36E-3A44-A1A1-F6BE3ADD7B76}"/>
              </a:ext>
            </a:extLst>
          </p:cNvPr>
          <p:cNvSpPr/>
          <p:nvPr/>
        </p:nvSpPr>
        <p:spPr bwMode="auto">
          <a:xfrm>
            <a:off x="8636000" y="4113144"/>
            <a:ext cx="1258957" cy="166866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object&#10;&#10;Description automatically generated">
            <a:extLst>
              <a:ext uri="{FF2B5EF4-FFF2-40B4-BE49-F238E27FC236}">
                <a16:creationId xmlns:a16="http://schemas.microsoft.com/office/drawing/2014/main" id="{24781127-5EE8-E84C-9990-28D45752A2C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12904" y="3131860"/>
            <a:ext cx="1426816" cy="1426816"/>
          </a:xfrm>
          <a:prstGeom prst="rect">
            <a:avLst/>
          </a:prstGeom>
        </p:spPr>
      </p:pic>
      <p:pic>
        <p:nvPicPr>
          <p:cNvPr id="12" name="Picture 11" descr="A picture containing object&#10;&#10;Description automatically generated">
            <a:extLst>
              <a:ext uri="{FF2B5EF4-FFF2-40B4-BE49-F238E27FC236}">
                <a16:creationId xmlns:a16="http://schemas.microsoft.com/office/drawing/2014/main" id="{3FE96370-83A3-7E4E-99E6-3225943E39E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72539" y="5089387"/>
            <a:ext cx="1426816" cy="1426816"/>
          </a:xfrm>
          <a:prstGeom prst="rect">
            <a:avLst/>
          </a:prstGeom>
        </p:spPr>
      </p:pic>
      <p:cxnSp>
        <p:nvCxnSpPr>
          <p:cNvPr id="14" name="Straight Arrow Connector 13">
            <a:extLst>
              <a:ext uri="{FF2B5EF4-FFF2-40B4-BE49-F238E27FC236}">
                <a16:creationId xmlns:a16="http://schemas.microsoft.com/office/drawing/2014/main" id="{BA0FFFCE-4C70-924F-A2E1-E2E65B68F33A}"/>
              </a:ext>
            </a:extLst>
          </p:cNvPr>
          <p:cNvCxnSpPr/>
          <p:nvPr/>
        </p:nvCxnSpPr>
        <p:spPr>
          <a:xfrm>
            <a:off x="2926521" y="4968461"/>
            <a:ext cx="126116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5F2D89-4E5F-9F4E-8F95-6E1536633783}"/>
              </a:ext>
            </a:extLst>
          </p:cNvPr>
          <p:cNvCxnSpPr/>
          <p:nvPr/>
        </p:nvCxnSpPr>
        <p:spPr>
          <a:xfrm>
            <a:off x="7094330" y="4947478"/>
            <a:ext cx="1261166"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descr="A picture containing object&#10;&#10;Description automatically generated">
            <a:extLst>
              <a:ext uri="{FF2B5EF4-FFF2-40B4-BE49-F238E27FC236}">
                <a16:creationId xmlns:a16="http://schemas.microsoft.com/office/drawing/2014/main" id="{22749017-D733-0949-A25B-FDF472A8EC0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078922" y="1471441"/>
            <a:ext cx="1426816" cy="1426816"/>
          </a:xfrm>
          <a:prstGeom prst="rect">
            <a:avLst/>
          </a:prstGeom>
        </p:spPr>
      </p:pic>
      <p:sp>
        <p:nvSpPr>
          <p:cNvPr id="16" name="TextBox 15">
            <a:extLst>
              <a:ext uri="{FF2B5EF4-FFF2-40B4-BE49-F238E27FC236}">
                <a16:creationId xmlns:a16="http://schemas.microsoft.com/office/drawing/2014/main" id="{7B3D6499-234D-2C49-A5A2-3E76A64DE500}"/>
              </a:ext>
            </a:extLst>
          </p:cNvPr>
          <p:cNvSpPr txBox="1"/>
          <p:nvPr/>
        </p:nvSpPr>
        <p:spPr>
          <a:xfrm>
            <a:off x="2926521" y="2885005"/>
            <a:ext cx="1731617"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Durable Entity</a:t>
            </a:r>
          </a:p>
        </p:txBody>
      </p:sp>
      <p:pic>
        <p:nvPicPr>
          <p:cNvPr id="18" name="Graphic 17" descr="Traffic light">
            <a:extLst>
              <a:ext uri="{FF2B5EF4-FFF2-40B4-BE49-F238E27FC236}">
                <a16:creationId xmlns:a16="http://schemas.microsoft.com/office/drawing/2014/main" id="{C5CC30AF-6D65-5147-9580-AFE18B3BAFDF}"/>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23096" y="4981785"/>
            <a:ext cx="914400" cy="914400"/>
          </a:xfrm>
          <a:prstGeom prst="rect">
            <a:avLst/>
          </a:prstGeom>
        </p:spPr>
      </p:pic>
    </p:spTree>
    <p:extLst>
      <p:ext uri="{BB962C8B-B14F-4D97-AF65-F5344CB8AC3E}">
        <p14:creationId xmlns:p14="http://schemas.microsoft.com/office/powerpoint/2010/main" val="1842557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F3E7-1F45-CB49-9275-78350C9C7C84}"/>
              </a:ext>
            </a:extLst>
          </p:cNvPr>
          <p:cNvSpPr>
            <a:spLocks noGrp="1"/>
          </p:cNvSpPr>
          <p:nvPr>
            <p:ph type="title"/>
          </p:nvPr>
        </p:nvSpPr>
        <p:spPr/>
        <p:txBody>
          <a:bodyPr/>
          <a:lstStyle/>
          <a:p>
            <a:r>
              <a:rPr lang="en-US" dirty="0"/>
              <a:t>Circuit Breaker Pattern</a:t>
            </a:r>
          </a:p>
        </p:txBody>
      </p:sp>
      <p:pic>
        <p:nvPicPr>
          <p:cNvPr id="5" name="Picture 4" descr="A picture containing text&#10;&#10;Description automatically generated">
            <a:extLst>
              <a:ext uri="{FF2B5EF4-FFF2-40B4-BE49-F238E27FC236}">
                <a16:creationId xmlns:a16="http://schemas.microsoft.com/office/drawing/2014/main" id="{89781259-D4A6-8842-91C5-FAEB0D4E401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69392" y="4255053"/>
            <a:ext cx="1426817" cy="1426817"/>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00BD6D69-4607-8B40-9E94-8954B3A6EE8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364383" y="4255054"/>
            <a:ext cx="1426816" cy="1426816"/>
          </a:xfrm>
          <a:prstGeom prst="rect">
            <a:avLst/>
          </a:prstGeom>
        </p:spPr>
      </p:pic>
      <p:sp>
        <p:nvSpPr>
          <p:cNvPr id="10" name="Can 9">
            <a:extLst>
              <a:ext uri="{FF2B5EF4-FFF2-40B4-BE49-F238E27FC236}">
                <a16:creationId xmlns:a16="http://schemas.microsoft.com/office/drawing/2014/main" id="{DE8A67B8-C36E-3A44-A1A1-F6BE3ADD7B76}"/>
              </a:ext>
            </a:extLst>
          </p:cNvPr>
          <p:cNvSpPr/>
          <p:nvPr/>
        </p:nvSpPr>
        <p:spPr bwMode="auto">
          <a:xfrm>
            <a:off x="8636000" y="4113144"/>
            <a:ext cx="1258957" cy="166866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object&#10;&#10;Description automatically generated">
            <a:extLst>
              <a:ext uri="{FF2B5EF4-FFF2-40B4-BE49-F238E27FC236}">
                <a16:creationId xmlns:a16="http://schemas.microsoft.com/office/drawing/2014/main" id="{24781127-5EE8-E84C-9990-28D45752A2C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512904" y="3131860"/>
            <a:ext cx="1426816" cy="1426816"/>
          </a:xfrm>
          <a:prstGeom prst="rect">
            <a:avLst/>
          </a:prstGeom>
        </p:spPr>
      </p:pic>
      <p:pic>
        <p:nvPicPr>
          <p:cNvPr id="12" name="Picture 11" descr="A picture containing object&#10;&#10;Description automatically generated">
            <a:extLst>
              <a:ext uri="{FF2B5EF4-FFF2-40B4-BE49-F238E27FC236}">
                <a16:creationId xmlns:a16="http://schemas.microsoft.com/office/drawing/2014/main" id="{3FE96370-83A3-7E4E-99E6-3225943E39E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572539" y="5089387"/>
            <a:ext cx="1426816" cy="1426816"/>
          </a:xfrm>
          <a:prstGeom prst="rect">
            <a:avLst/>
          </a:prstGeom>
        </p:spPr>
      </p:pic>
      <p:cxnSp>
        <p:nvCxnSpPr>
          <p:cNvPr id="14" name="Straight Arrow Connector 13">
            <a:extLst>
              <a:ext uri="{FF2B5EF4-FFF2-40B4-BE49-F238E27FC236}">
                <a16:creationId xmlns:a16="http://schemas.microsoft.com/office/drawing/2014/main" id="{BA0FFFCE-4C70-924F-A2E1-E2E65B68F33A}"/>
              </a:ext>
            </a:extLst>
          </p:cNvPr>
          <p:cNvCxnSpPr/>
          <p:nvPr/>
        </p:nvCxnSpPr>
        <p:spPr>
          <a:xfrm>
            <a:off x="2926521" y="4968461"/>
            <a:ext cx="126116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5F2D89-4E5F-9F4E-8F95-6E1536633783}"/>
              </a:ext>
            </a:extLst>
          </p:cNvPr>
          <p:cNvCxnSpPr/>
          <p:nvPr/>
        </p:nvCxnSpPr>
        <p:spPr>
          <a:xfrm>
            <a:off x="7094330" y="4947478"/>
            <a:ext cx="1261166"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4" name="Graphic 3" descr="Close">
            <a:extLst>
              <a:ext uri="{FF2B5EF4-FFF2-40B4-BE49-F238E27FC236}">
                <a16:creationId xmlns:a16="http://schemas.microsoft.com/office/drawing/2014/main" id="{F57C70BC-2A5D-F143-AEFD-4CB1E8B902FD}"/>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79859" y="4511261"/>
            <a:ext cx="914400" cy="914400"/>
          </a:xfrm>
          <a:prstGeom prst="rect">
            <a:avLst/>
          </a:prstGeom>
        </p:spPr>
      </p:pic>
      <p:pic>
        <p:nvPicPr>
          <p:cNvPr id="13" name="Picture 12" descr="A picture containing object&#10;&#10;Description automatically generated">
            <a:extLst>
              <a:ext uri="{FF2B5EF4-FFF2-40B4-BE49-F238E27FC236}">
                <a16:creationId xmlns:a16="http://schemas.microsoft.com/office/drawing/2014/main" id="{F74A3AA2-4DEE-A44D-8997-4FE2661081B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078922" y="1471441"/>
            <a:ext cx="1426816" cy="1426816"/>
          </a:xfrm>
          <a:prstGeom prst="rect">
            <a:avLst/>
          </a:prstGeom>
        </p:spPr>
      </p:pic>
      <p:sp>
        <p:nvSpPr>
          <p:cNvPr id="16" name="TextBox 15">
            <a:extLst>
              <a:ext uri="{FF2B5EF4-FFF2-40B4-BE49-F238E27FC236}">
                <a16:creationId xmlns:a16="http://schemas.microsoft.com/office/drawing/2014/main" id="{77CA85BC-6668-5442-828B-F0E151A32219}"/>
              </a:ext>
            </a:extLst>
          </p:cNvPr>
          <p:cNvSpPr txBox="1"/>
          <p:nvPr/>
        </p:nvSpPr>
        <p:spPr>
          <a:xfrm>
            <a:off x="2926521" y="2885005"/>
            <a:ext cx="1731617"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Durable Entity</a:t>
            </a:r>
          </a:p>
        </p:txBody>
      </p:sp>
      <p:cxnSp>
        <p:nvCxnSpPr>
          <p:cNvPr id="6" name="Straight Arrow Connector 5">
            <a:extLst>
              <a:ext uri="{FF2B5EF4-FFF2-40B4-BE49-F238E27FC236}">
                <a16:creationId xmlns:a16="http://schemas.microsoft.com/office/drawing/2014/main" id="{40E91519-9564-664B-AD64-B74F12F17DC3}"/>
              </a:ext>
            </a:extLst>
          </p:cNvPr>
          <p:cNvCxnSpPr/>
          <p:nvPr/>
        </p:nvCxnSpPr>
        <p:spPr>
          <a:xfrm flipH="1" flipV="1">
            <a:off x="4505738" y="2564414"/>
            <a:ext cx="1133061" cy="7918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Graphic 8" descr="Traffic light">
            <a:extLst>
              <a:ext uri="{FF2B5EF4-FFF2-40B4-BE49-F238E27FC236}">
                <a16:creationId xmlns:a16="http://schemas.microsoft.com/office/drawing/2014/main" id="{C111538B-03AF-E349-BA02-322E9467A43C}"/>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83339" y="4968461"/>
            <a:ext cx="914400" cy="914400"/>
          </a:xfrm>
          <a:prstGeom prst="rect">
            <a:avLst/>
          </a:prstGeom>
        </p:spPr>
      </p:pic>
      <p:cxnSp>
        <p:nvCxnSpPr>
          <p:cNvPr id="17" name="Straight Arrow Connector 16">
            <a:extLst>
              <a:ext uri="{FF2B5EF4-FFF2-40B4-BE49-F238E27FC236}">
                <a16:creationId xmlns:a16="http://schemas.microsoft.com/office/drawing/2014/main" id="{7D432D5F-EE30-3541-977E-90483571ECBD}"/>
              </a:ext>
            </a:extLst>
          </p:cNvPr>
          <p:cNvCxnSpPr>
            <a:cxnSpLocks/>
          </p:cNvCxnSpPr>
          <p:nvPr/>
        </p:nvCxnSpPr>
        <p:spPr>
          <a:xfrm flipH="1">
            <a:off x="3622815" y="3727729"/>
            <a:ext cx="14356" cy="105464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969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312" y="293511"/>
            <a:ext cx="8596668" cy="1320800"/>
          </a:xfrm>
        </p:spPr>
        <p:txBody>
          <a:bodyPr/>
          <a:lstStyle/>
          <a:p>
            <a:r>
              <a:rPr lang="en-IN" dirty="0"/>
              <a:t>Durable Entities</a:t>
            </a:r>
          </a:p>
        </p:txBody>
      </p:sp>
      <p:pic>
        <p:nvPicPr>
          <p:cNvPr id="4" name="Picture 3">
            <a:extLst>
              <a:ext uri="{FF2B5EF4-FFF2-40B4-BE49-F238E27FC236}">
                <a16:creationId xmlns:a16="http://schemas.microsoft.com/office/drawing/2014/main" id="{56EBF1CB-352C-EA46-8CD4-313F77C7EAD7}"/>
              </a:ext>
            </a:extLst>
          </p:cNvPr>
          <p:cNvPicPr>
            <a:picLocks noChangeAspect="1"/>
          </p:cNvPicPr>
          <p:nvPr/>
        </p:nvPicPr>
        <p:blipFill>
          <a:blip r:embed="rId2"/>
          <a:stretch>
            <a:fillRect/>
          </a:stretch>
        </p:blipFill>
        <p:spPr>
          <a:xfrm>
            <a:off x="-219809" y="293511"/>
            <a:ext cx="10662032" cy="6471083"/>
          </a:xfrm>
          <a:prstGeom prst="rect">
            <a:avLst/>
          </a:prstGeom>
        </p:spPr>
      </p:pic>
    </p:spTree>
    <p:extLst>
      <p:ext uri="{BB962C8B-B14F-4D97-AF65-F5344CB8AC3E}">
        <p14:creationId xmlns:p14="http://schemas.microsoft.com/office/powerpoint/2010/main" val="3081560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6345" y="2759825"/>
            <a:ext cx="8596668" cy="3541222"/>
          </a:xfrm>
        </p:spPr>
        <p:txBody>
          <a:bodyPr/>
          <a:lstStyle/>
          <a:p>
            <a:pPr algn="ctr"/>
            <a:r>
              <a:rPr lang="en-IN" dirty="0"/>
              <a:t>Quick Demo</a:t>
            </a:r>
          </a:p>
        </p:txBody>
      </p:sp>
    </p:spTree>
    <p:extLst>
      <p:ext uri="{BB962C8B-B14F-4D97-AF65-F5344CB8AC3E}">
        <p14:creationId xmlns:p14="http://schemas.microsoft.com/office/powerpoint/2010/main" val="1543566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a:t>
            </a:r>
          </a:p>
        </p:txBody>
      </p:sp>
      <p:sp>
        <p:nvSpPr>
          <p:cNvPr id="3" name="Content Placeholder 2"/>
          <p:cNvSpPr>
            <a:spLocks noGrp="1"/>
          </p:cNvSpPr>
          <p:nvPr>
            <p:ph idx="1"/>
          </p:nvPr>
        </p:nvSpPr>
        <p:spPr/>
        <p:txBody>
          <a:bodyPr/>
          <a:lstStyle/>
          <a:p>
            <a:r>
              <a:rPr lang="en-IN" dirty="0">
                <a:hlinkClick r:id="rId2"/>
              </a:rPr>
              <a:t>https://docs.microsoft.com/en-us/azure/azure-functions/durable/durable-functions-overview</a:t>
            </a:r>
            <a:endParaRPr lang="en-IN" dirty="0"/>
          </a:p>
          <a:p>
            <a:r>
              <a:rPr lang="en-IN" dirty="0">
                <a:hlinkClick r:id="rId3"/>
              </a:rPr>
              <a:t>https://docs.microsoft.com/en-us/azure/azure-functions/durable/durable-functions-preview</a:t>
            </a:r>
            <a:endParaRPr lang="en-IN" dirty="0"/>
          </a:p>
          <a:p>
            <a:endParaRPr lang="en-IN" dirty="0"/>
          </a:p>
        </p:txBody>
      </p:sp>
    </p:spTree>
    <p:extLst>
      <p:ext uri="{BB962C8B-B14F-4D97-AF65-F5344CB8AC3E}">
        <p14:creationId xmlns:p14="http://schemas.microsoft.com/office/powerpoint/2010/main" val="663568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4905" y="2862349"/>
            <a:ext cx="8596668" cy="1320800"/>
          </a:xfrm>
        </p:spPr>
        <p:txBody>
          <a:bodyPr/>
          <a:lstStyle/>
          <a:p>
            <a:pPr algn="ctr"/>
            <a:r>
              <a:rPr lang="en-IN" dirty="0"/>
              <a:t>Thank You</a:t>
            </a:r>
          </a:p>
        </p:txBody>
      </p:sp>
    </p:spTree>
    <p:extLst>
      <p:ext uri="{BB962C8B-B14F-4D97-AF65-F5344CB8AC3E}">
        <p14:creationId xmlns:p14="http://schemas.microsoft.com/office/powerpoint/2010/main" val="140939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p>
        </p:txBody>
      </p:sp>
      <p:sp>
        <p:nvSpPr>
          <p:cNvPr id="3" name="Content Placeholder 2"/>
          <p:cNvSpPr>
            <a:spLocks noGrp="1"/>
          </p:cNvSpPr>
          <p:nvPr>
            <p:ph idx="1"/>
          </p:nvPr>
        </p:nvSpPr>
        <p:spPr>
          <a:xfrm>
            <a:off x="269241" y="1189178"/>
            <a:ext cx="11653521" cy="2942344"/>
          </a:xfrm>
        </p:spPr>
        <p:txBody>
          <a:bodyPr/>
          <a:lstStyle/>
          <a:p>
            <a:r>
              <a:rPr lang="en-IN" sz="2800" dirty="0"/>
              <a:t>Serverless Architecture</a:t>
            </a:r>
          </a:p>
          <a:p>
            <a:r>
              <a:rPr lang="en-IN" sz="2800" dirty="0"/>
              <a:t>Azure Functions Overview</a:t>
            </a:r>
          </a:p>
          <a:p>
            <a:r>
              <a:rPr lang="en-IN" sz="2800" dirty="0"/>
              <a:t>Durable Functions</a:t>
            </a:r>
          </a:p>
          <a:p>
            <a:r>
              <a:rPr lang="en-IN" sz="2800" dirty="0"/>
              <a:t>Patterns</a:t>
            </a:r>
          </a:p>
          <a:p>
            <a:r>
              <a:rPr lang="en-IN" sz="2800" dirty="0"/>
              <a:t>Function Types	</a:t>
            </a:r>
          </a:p>
          <a:p>
            <a:r>
              <a:rPr lang="en-IN" sz="2800" dirty="0"/>
              <a:t>Durable Functions 2.0</a:t>
            </a:r>
          </a:p>
        </p:txBody>
      </p:sp>
    </p:spTree>
    <p:extLst>
      <p:ext uri="{BB962C8B-B14F-4D97-AF65-F5344CB8AC3E}">
        <p14:creationId xmlns:p14="http://schemas.microsoft.com/office/powerpoint/2010/main" val="48063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347049"/>
            <a:ext cx="8596668" cy="1320800"/>
          </a:xfrm>
        </p:spPr>
        <p:txBody>
          <a:bodyPr/>
          <a:lstStyle/>
          <a:p>
            <a:r>
              <a:rPr lang="en-IN" dirty="0"/>
              <a:t>Serverless</a:t>
            </a:r>
          </a:p>
        </p:txBody>
      </p:sp>
      <p:pic>
        <p:nvPicPr>
          <p:cNvPr id="4" name="Picture 3"/>
          <p:cNvPicPr>
            <a:picLocks noChangeAspect="1"/>
          </p:cNvPicPr>
          <p:nvPr/>
        </p:nvPicPr>
        <p:blipFill rotWithShape="1">
          <a:blip r:embed="rId2"/>
          <a:srcRect t="14744" b="3397"/>
          <a:stretch/>
        </p:blipFill>
        <p:spPr>
          <a:xfrm>
            <a:off x="1568911" y="1391477"/>
            <a:ext cx="8781829" cy="4634828"/>
          </a:xfrm>
          <a:prstGeom prst="rect">
            <a:avLst/>
          </a:prstGeom>
        </p:spPr>
      </p:pic>
    </p:spTree>
    <p:extLst>
      <p:ext uri="{BB962C8B-B14F-4D97-AF65-F5344CB8AC3E}">
        <p14:creationId xmlns:p14="http://schemas.microsoft.com/office/powerpoint/2010/main" val="4076926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3" y="168985"/>
            <a:ext cx="10364451" cy="1596177"/>
          </a:xfrm>
        </p:spPr>
        <p:txBody>
          <a:bodyPr/>
          <a:lstStyle/>
          <a:p>
            <a:r>
              <a:rPr lang="en-IN" dirty="0"/>
              <a:t>Azure Functions</a:t>
            </a:r>
          </a:p>
        </p:txBody>
      </p:sp>
      <p:sp>
        <p:nvSpPr>
          <p:cNvPr id="3" name="Content Placeholder 2"/>
          <p:cNvSpPr>
            <a:spLocks noGrp="1"/>
          </p:cNvSpPr>
          <p:nvPr>
            <p:ph idx="1"/>
          </p:nvPr>
        </p:nvSpPr>
        <p:spPr>
          <a:xfrm>
            <a:off x="913773" y="1544668"/>
            <a:ext cx="10364452" cy="3424107"/>
          </a:xfrm>
        </p:spPr>
        <p:txBody>
          <a:bodyPr/>
          <a:lstStyle/>
          <a:p>
            <a:r>
              <a:rPr lang="en-US" sz="2800" dirty="0"/>
              <a:t>To run small snippet of code or functions in the cloud</a:t>
            </a:r>
          </a:p>
          <a:p>
            <a:r>
              <a:rPr lang="en-US" sz="2800" dirty="0"/>
              <a:t>Triggers and Bindings</a:t>
            </a:r>
          </a:p>
          <a:p>
            <a:r>
              <a:rPr lang="en-US" sz="2800" dirty="0"/>
              <a:t>No need to worry about infrastructure</a:t>
            </a:r>
          </a:p>
          <a:p>
            <a:pPr fontAlgn="base"/>
            <a:r>
              <a:rPr lang="en-US" sz="2800" dirty="0"/>
              <a:t>Pay only for the time your code runs </a:t>
            </a:r>
          </a:p>
          <a:p>
            <a:pPr fontAlgn="base"/>
            <a:r>
              <a:rPr lang="en-US" sz="2800" dirty="0"/>
              <a:t>Scalable </a:t>
            </a:r>
          </a:p>
          <a:p>
            <a:pPr marL="0" indent="0">
              <a:buNone/>
            </a:pPr>
            <a:r>
              <a:rPr lang="en-US" sz="2800" dirty="0"/>
              <a:t>  </a:t>
            </a:r>
          </a:p>
          <a:p>
            <a:endParaRPr lang="en-IN" sz="2800" dirty="0"/>
          </a:p>
        </p:txBody>
      </p:sp>
    </p:spTree>
    <p:extLst>
      <p:ext uri="{BB962C8B-B14F-4D97-AF65-F5344CB8AC3E}">
        <p14:creationId xmlns:p14="http://schemas.microsoft.com/office/powerpoint/2010/main" val="1074741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Serverless cannot maintain state ?</a:t>
            </a:r>
          </a:p>
        </p:txBody>
      </p:sp>
      <p:sp>
        <p:nvSpPr>
          <p:cNvPr id="3" name="Content Placeholder 2"/>
          <p:cNvSpPr>
            <a:spLocks noGrp="1"/>
          </p:cNvSpPr>
          <p:nvPr>
            <p:ph idx="1"/>
          </p:nvPr>
        </p:nvSpPr>
        <p:spPr>
          <a:xfrm>
            <a:off x="269240" y="1480483"/>
            <a:ext cx="11653521" cy="1046440"/>
          </a:xfrm>
        </p:spPr>
        <p:txBody>
          <a:bodyPr/>
          <a:lstStyle/>
          <a:p>
            <a:r>
              <a:rPr lang="en-IN" sz="2800" dirty="0"/>
              <a:t>Information retained by the program is called State</a:t>
            </a:r>
          </a:p>
          <a:p>
            <a:pPr marL="0" indent="0">
              <a:buNone/>
            </a:pPr>
            <a:endParaRPr lang="en-IN" sz="2800" dirty="0"/>
          </a:p>
        </p:txBody>
      </p:sp>
      <p:sp>
        <p:nvSpPr>
          <p:cNvPr id="5" name="AutoShape 2" descr="blob:https://web.whatsapp.com/cf2c6d65-b7b8-46c1-8b54-aaa744c8f2b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blob:https://web.whatsapp.com/cf2c6d65-b7b8-46c1-8b54-aaa744c8f2b2"/>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25078"/>
          <a:stretch/>
        </p:blipFill>
        <p:spPr bwMode="auto">
          <a:xfrm>
            <a:off x="1795127" y="2526923"/>
            <a:ext cx="6963212" cy="3286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9805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Durable Functions</a:t>
            </a:r>
          </a:p>
        </p:txBody>
      </p:sp>
      <p:sp>
        <p:nvSpPr>
          <p:cNvPr id="3" name="Content Placeholder 2"/>
          <p:cNvSpPr>
            <a:spLocks noGrp="1"/>
          </p:cNvSpPr>
          <p:nvPr>
            <p:ph idx="1"/>
          </p:nvPr>
        </p:nvSpPr>
        <p:spPr>
          <a:xfrm>
            <a:off x="271559" y="1599996"/>
            <a:ext cx="11653521" cy="2761653"/>
          </a:xfrm>
        </p:spPr>
        <p:txBody>
          <a:bodyPr/>
          <a:lstStyle/>
          <a:p>
            <a:r>
              <a:rPr lang="en-US" sz="2800" dirty="0"/>
              <a:t>Durable Functions is an extension of </a:t>
            </a:r>
            <a:r>
              <a:rPr lang="en-US" sz="2800" dirty="0">
                <a:solidFill>
                  <a:schemeClr val="tx2"/>
                </a:solidFill>
              </a:rPr>
              <a:t>Azure Functions</a:t>
            </a:r>
            <a:r>
              <a:rPr lang="en-US" sz="2800" dirty="0"/>
              <a:t> </a:t>
            </a:r>
          </a:p>
          <a:p>
            <a:r>
              <a:rPr lang="en-US" sz="2800" dirty="0"/>
              <a:t>To write long-running orchestrations as a single function while maintaining local state</a:t>
            </a:r>
          </a:p>
          <a:p>
            <a:endParaRPr lang="en-US" dirty="0"/>
          </a:p>
          <a:p>
            <a:endParaRPr lang="en-IN" dirty="0"/>
          </a:p>
        </p:txBody>
      </p:sp>
    </p:spTree>
    <p:extLst>
      <p:ext uri="{BB962C8B-B14F-4D97-AF65-F5344CB8AC3E}">
        <p14:creationId xmlns:p14="http://schemas.microsoft.com/office/powerpoint/2010/main" val="3821445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Durable Functions</a:t>
            </a:r>
          </a:p>
        </p:txBody>
      </p:sp>
      <p:sp>
        <p:nvSpPr>
          <p:cNvPr id="3" name="Content Placeholder 2"/>
          <p:cNvSpPr>
            <a:spLocks noGrp="1"/>
          </p:cNvSpPr>
          <p:nvPr>
            <p:ph idx="1"/>
          </p:nvPr>
        </p:nvSpPr>
        <p:spPr>
          <a:xfrm>
            <a:off x="269241" y="1189178"/>
            <a:ext cx="11653521" cy="2847831"/>
          </a:xfrm>
        </p:spPr>
        <p:txBody>
          <a:bodyPr/>
          <a:lstStyle/>
          <a:p>
            <a:r>
              <a:rPr lang="en-IN" sz="2800" dirty="0"/>
              <a:t>Maintains state</a:t>
            </a:r>
          </a:p>
          <a:p>
            <a:r>
              <a:rPr lang="en-IN" sz="2800" dirty="0"/>
              <a:t>Supports orchestration over choreography</a:t>
            </a:r>
          </a:p>
          <a:p>
            <a:r>
              <a:rPr lang="en-IN" sz="2800" dirty="0"/>
              <a:t>Manages long running task</a:t>
            </a:r>
          </a:p>
          <a:p>
            <a:pPr marL="0" indent="0">
              <a:buNone/>
            </a:pPr>
            <a:endParaRPr lang="en-IN" dirty="0"/>
          </a:p>
          <a:p>
            <a:endParaRPr lang="en-IN" dirty="0"/>
          </a:p>
        </p:txBody>
      </p:sp>
      <p:pic>
        <p:nvPicPr>
          <p:cNvPr id="1028" name="Picture 4" descr="Image result for orchestration vs choreograph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986" y="3539865"/>
            <a:ext cx="3048000" cy="23431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rchestration vs choreograp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30" y="3539865"/>
            <a:ext cx="3868986" cy="2642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889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78914" y="2045886"/>
            <a:ext cx="9557499" cy="4046944"/>
          </a:xfrm>
          <a:prstGeom prst="rect">
            <a:avLst/>
          </a:prstGeom>
        </p:spPr>
        <p:txBody>
          <a:bodyPr wrap="square"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Yu Gothic" panose="020B0400000000000000" pitchFamily="34" charset="-128"/>
                <a:cs typeface="Consolas" panose="020B0609020204030204" pitchFamily="49" charset="0"/>
              </a:rPr>
              <a:t>// calls functions in sequence</a:t>
            </a:r>
            <a:endPar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Yu Gothic" panose="020B0400000000000000" pitchFamily="34" charset="-128"/>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public</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static</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async</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2B91AF"/>
                </a:solidFill>
                <a:effectLst/>
                <a:uLnTx/>
                <a:uFillTx/>
                <a:latin typeface="Consolas"/>
                <a:ea typeface="Yu Gothic"/>
                <a:cs typeface="Consolas" panose="020B0609020204030204" pitchFamily="49" charset="0"/>
              </a:rPr>
              <a:t>Task</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&lt;</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object</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&gt; Run(</a:t>
            </a:r>
            <a:r>
              <a:rPr kumimoji="0" lang="en-US" sz="1800" b="0" i="0" u="none" strike="noStrike" kern="1200" cap="none" spc="0" normalizeH="0" baseline="0" noProof="0" dirty="0" err="1">
                <a:ln>
                  <a:noFill/>
                </a:ln>
                <a:solidFill>
                  <a:srgbClr val="2B91AF"/>
                </a:solidFill>
                <a:effectLst/>
                <a:uLnTx/>
                <a:uFillTx/>
                <a:latin typeface="Consolas"/>
                <a:ea typeface="Yu Gothic"/>
                <a:cs typeface="Consolas" panose="020B0609020204030204" pitchFamily="49" charset="0"/>
              </a:rPr>
              <a:t>DurableOrchestrationContext</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a:ea typeface="Yu Gothic"/>
                <a:cs typeface="Consolas" panose="020B0609020204030204" pitchFamily="49" charset="0"/>
              </a:rPr>
              <a:t>ctx</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a:t>
            </a:r>
            <a:endParaRPr kumimoji="0" lang="en-US" sz="2400" b="0" i="0" u="none" strike="noStrike" kern="1200" cap="none" spc="0" normalizeH="0" baseline="0" noProof="0" dirty="0">
              <a:ln>
                <a:noFill/>
              </a:ln>
              <a:solidFill>
                <a:srgbClr val="434343"/>
              </a:solidFill>
              <a:effectLst/>
              <a:uLnTx/>
              <a:uFillTx/>
              <a:latin typeface="Consolas"/>
              <a:ea typeface="Yu Gothic"/>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Yu Gothic" panose="020B0400000000000000" pitchFamily="34" charset="-128"/>
                <a:cs typeface="Consolas" panose="020B0609020204030204" pitchFamily="49" charset="0"/>
              </a:rPr>
              <a:t>try</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defTabSz="914367">
              <a:defRPr/>
            </a:pPr>
            <a:r>
              <a:rPr lang="en-US" dirty="0">
                <a:solidFill>
                  <a:srgbClr val="000000"/>
                </a:solidFill>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var</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x =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await</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a:ea typeface="Yu Gothic"/>
                <a:cs typeface="Consolas" panose="020B0609020204030204" pitchFamily="49" charset="0"/>
              </a:rPr>
              <a:t>ctx.</a:t>
            </a:r>
            <a:r>
              <a:rPr lang="en-US" dirty="0" err="1">
                <a:solidFill>
                  <a:srgbClr val="000000"/>
                </a:solidFill>
                <a:latin typeface="Consolas"/>
                <a:ea typeface="Yu Gothic"/>
                <a:cs typeface="Consolas" panose="020B0609020204030204" pitchFamily="49" charset="0"/>
              </a:rPr>
              <a:t>CallActivityAsync</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a:t>
            </a:r>
            <a:r>
              <a:rPr kumimoji="0" lang="en-US" sz="1800" b="0" i="0" u="none" strike="noStrike" kern="1200" cap="none" spc="0" normalizeH="0" baseline="0" noProof="0" dirty="0">
                <a:ln>
                  <a:noFill/>
                </a:ln>
                <a:solidFill>
                  <a:srgbClr val="A31515"/>
                </a:solidFill>
                <a:effectLst/>
                <a:uLnTx/>
                <a:uFillTx/>
                <a:latin typeface="Consolas"/>
                <a:ea typeface="Yu Gothic"/>
                <a:cs typeface="Consolas" panose="020B0609020204030204" pitchFamily="49" charset="0"/>
              </a:rPr>
              <a:t>"F1“,null</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a:t>
            </a:r>
            <a:endParaRPr kumimoji="0" lang="en-US" sz="2400" b="0" i="0" u="none" strike="noStrike" kern="1200" cap="none" spc="0" normalizeH="0" baseline="0" noProof="0" dirty="0">
              <a:ln>
                <a:noFill/>
              </a:ln>
              <a:solidFill>
                <a:srgbClr val="434343"/>
              </a:solidFill>
              <a:effectLst/>
              <a:uLnTx/>
              <a:uFillTx/>
              <a:latin typeface="Consolas"/>
              <a:ea typeface="Yu Gothic"/>
              <a:cs typeface="Times New Roman" panose="02020603050405020304" pitchFamily="18" charset="0"/>
            </a:endParaRPr>
          </a:p>
          <a:p>
            <a:pPr defTabSz="914367">
              <a:defRPr/>
            </a:pPr>
            <a:r>
              <a:rPr lang="en-US" dirty="0">
                <a:solidFill>
                  <a:srgbClr val="000000"/>
                </a:solidFill>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var</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y =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await</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a:ea typeface="Yu Gothic"/>
                <a:cs typeface="Consolas" panose="020B0609020204030204" pitchFamily="49" charset="0"/>
              </a:rPr>
              <a:t>ctx.</a:t>
            </a:r>
            <a:r>
              <a:rPr lang="en-US" dirty="0" err="1">
                <a:solidFill>
                  <a:srgbClr val="000000"/>
                </a:solidFill>
                <a:latin typeface="Consolas"/>
                <a:ea typeface="Yu Gothic"/>
                <a:cs typeface="Consolas" panose="020B0609020204030204" pitchFamily="49" charset="0"/>
              </a:rPr>
              <a:t>CallActivityAsync</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a:t>
            </a:r>
            <a:r>
              <a:rPr kumimoji="0" lang="en-US" sz="1800" b="0" i="0" u="none" strike="noStrike" kern="1200" cap="none" spc="0" normalizeH="0" baseline="0" noProof="0" dirty="0">
                <a:ln>
                  <a:noFill/>
                </a:ln>
                <a:solidFill>
                  <a:srgbClr val="A31515"/>
                </a:solidFill>
                <a:effectLst/>
                <a:uLnTx/>
                <a:uFillTx/>
                <a:latin typeface="Consolas"/>
                <a:ea typeface="Yu Gothic"/>
                <a:cs typeface="Consolas" panose="020B0609020204030204" pitchFamily="49" charset="0"/>
              </a:rPr>
              <a:t>"F2"</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x);</a:t>
            </a:r>
            <a:endParaRPr kumimoji="0" lang="en-US" sz="2400" b="0" i="0" u="none" strike="noStrike" kern="1200" cap="none" spc="0" normalizeH="0" baseline="0" noProof="0" dirty="0">
              <a:ln>
                <a:noFill/>
              </a:ln>
              <a:solidFill>
                <a:srgbClr val="434343"/>
              </a:solidFill>
              <a:effectLst/>
              <a:uLnTx/>
              <a:uFillTx/>
              <a:latin typeface="Consolas"/>
              <a:ea typeface="Yu Gothic"/>
              <a:cs typeface="Times New Roman" panose="02020603050405020304" pitchFamily="18" charset="0"/>
            </a:endParaRPr>
          </a:p>
          <a:p>
            <a:pPr defTabSz="914367">
              <a:defRPr/>
            </a:pPr>
            <a:r>
              <a:rPr lang="en-US" dirty="0">
                <a:solidFill>
                  <a:srgbClr val="000000"/>
                </a:solidFill>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return</a:t>
            </a:r>
            <a:r>
              <a:rPr lang="en-US" dirty="0">
                <a:solidFill>
                  <a:srgbClr val="000000"/>
                </a:solidFill>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await</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a:ea typeface="Yu Gothic"/>
                <a:cs typeface="Consolas" panose="020B0609020204030204" pitchFamily="49" charset="0"/>
              </a:rPr>
              <a:t>ctx.</a:t>
            </a:r>
            <a:r>
              <a:rPr lang="en-US" dirty="0" err="1">
                <a:solidFill>
                  <a:srgbClr val="000000"/>
                </a:solidFill>
                <a:latin typeface="Consolas"/>
                <a:ea typeface="Yu Gothic"/>
                <a:cs typeface="Consolas" panose="020B0609020204030204" pitchFamily="49" charset="0"/>
              </a:rPr>
              <a:t>CallActivityAsync</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a:t>
            </a:r>
            <a:r>
              <a:rPr kumimoji="0" lang="en-US" sz="1800" b="0" i="0" u="none" strike="noStrike" kern="1200" cap="none" spc="0" normalizeH="0" baseline="0" noProof="0" dirty="0">
                <a:ln>
                  <a:noFill/>
                </a:ln>
                <a:solidFill>
                  <a:srgbClr val="A31515"/>
                </a:solidFill>
                <a:effectLst/>
                <a:uLnTx/>
                <a:uFillTx/>
                <a:latin typeface="Consolas"/>
                <a:ea typeface="Yu Gothic"/>
                <a:cs typeface="Consolas" panose="020B0609020204030204" pitchFamily="49" charset="0"/>
              </a:rPr>
              <a:t>"F3"</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y);</a:t>
            </a:r>
            <a:endParaRPr kumimoji="0" lang="en-US" sz="2400" b="0" i="0" u="none" strike="noStrike" kern="1200" cap="none" spc="0" normalizeH="0" baseline="0" noProof="0" dirty="0">
              <a:ln>
                <a:noFill/>
              </a:ln>
              <a:solidFill>
                <a:srgbClr val="434343"/>
              </a:solidFill>
              <a:effectLst/>
              <a:uLnTx/>
              <a:uFillTx/>
              <a:latin typeface="Consolas"/>
              <a:ea typeface="Yu Gothic"/>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Yu Gothic" panose="020B0400000000000000" pitchFamily="34" charset="-128"/>
                <a:cs typeface="Consolas" panose="020B0609020204030204" pitchFamily="49" charset="0"/>
              </a:rPr>
              <a:t>catch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r>
              <a:rPr kumimoji="0" lang="en-US" sz="1800" b="0" i="0" u="none" strike="noStrike" kern="1200" cap="none" spc="0" normalizeH="0" baseline="0" noProof="0" dirty="0">
                <a:ln>
                  <a:noFill/>
                </a:ln>
                <a:solidFill>
                  <a:srgbClr val="2B91AF"/>
                </a:solidFill>
                <a:effectLst/>
                <a:uLnTx/>
                <a:uFillTx/>
                <a:latin typeface="Consolas" panose="020B0609020204030204" pitchFamily="49" charset="0"/>
                <a:ea typeface="Yu Gothic" panose="020B0400000000000000" pitchFamily="34" charset="-128"/>
                <a:cs typeface="Consolas" panose="020B0609020204030204" pitchFamily="49" charset="0"/>
              </a:rPr>
              <a:t>Exception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Yu Gothic" panose="020B0400000000000000" pitchFamily="34" charset="-128"/>
                <a:cs typeface="Consolas" panose="020B0609020204030204" pitchFamily="49" charset="0"/>
              </a:rPr>
              <a:t>// global error handling/compensation goes here</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p:txBody>
      </p:sp>
      <p:sp>
        <p:nvSpPr>
          <p:cNvPr id="11" name="TextBox 10">
            <a:extLst>
              <a:ext uri="{FF2B5EF4-FFF2-40B4-BE49-F238E27FC236}">
                <a16:creationId xmlns:a16="http://schemas.microsoft.com/office/drawing/2014/main" id="{BE3C65ED-ECF2-473E-8147-8D67B67CA088}"/>
              </a:ext>
            </a:extLst>
          </p:cNvPr>
          <p:cNvSpPr txBox="1"/>
          <p:nvPr/>
        </p:nvSpPr>
        <p:spPr>
          <a:xfrm>
            <a:off x="324790" y="415433"/>
            <a:ext cx="6171882" cy="830997"/>
          </a:xfrm>
          <a:prstGeom prst="rect">
            <a:avLst/>
          </a:prstGeom>
          <a:noFill/>
        </p:spPr>
        <p:txBody>
          <a:bodyPr wrap="none" rtlCol="0">
            <a:spAutoFit/>
          </a:bodyPr>
          <a:lstStyle/>
          <a:p>
            <a:pPr lvl="0" defTabSz="914367">
              <a:defRPr/>
            </a:pPr>
            <a:r>
              <a:rPr lang="en-IN" sz="3600" dirty="0">
                <a:solidFill>
                  <a:srgbClr val="92D050"/>
                </a:solidFill>
              </a:rPr>
              <a:t>Durable</a:t>
            </a:r>
            <a:r>
              <a:rPr lang="en-IN" sz="4800" dirty="0">
                <a:solidFill>
                  <a:srgbClr val="92D050"/>
                </a:solidFill>
              </a:rPr>
              <a:t> </a:t>
            </a:r>
            <a:r>
              <a:rPr lang="en-IN" sz="3600" dirty="0">
                <a:solidFill>
                  <a:srgbClr val="92D050"/>
                </a:solidFill>
              </a:rPr>
              <a:t>Functions looks like </a:t>
            </a:r>
            <a:endParaRPr kumimoji="0" lang="en-US" sz="3600" b="0" i="0" u="none" strike="noStrike" kern="1200" cap="none" spc="-147" normalizeH="0" baseline="0" noProof="0" dirty="0">
              <a:ln w="3175">
                <a:noFill/>
              </a:ln>
              <a:solidFill>
                <a:srgbClr val="92D050"/>
              </a:solidFill>
              <a:effectLst/>
              <a:uLnTx/>
              <a:uFillTx/>
              <a:latin typeface="Segoe UI Light"/>
              <a:cs typeface="Segoe UI" pitchFamily="34" charset="0"/>
            </a:endParaRPr>
          </a:p>
        </p:txBody>
      </p:sp>
      <p:sp>
        <p:nvSpPr>
          <p:cNvPr id="4" name="Rectangle 3"/>
          <p:cNvSpPr/>
          <p:nvPr/>
        </p:nvSpPr>
        <p:spPr>
          <a:xfrm>
            <a:off x="3523724" y="2370585"/>
            <a:ext cx="6354342" cy="333839"/>
          </a:xfrm>
          <a:prstGeom prst="rect">
            <a:avLst/>
          </a:prstGeom>
          <a:noFill/>
          <a:ln w="381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sp>
        <p:nvSpPr>
          <p:cNvPr id="5" name="Rectangle 4"/>
          <p:cNvSpPr/>
          <p:nvPr/>
        </p:nvSpPr>
        <p:spPr>
          <a:xfrm>
            <a:off x="3030352" y="3423880"/>
            <a:ext cx="4949866" cy="915693"/>
          </a:xfrm>
          <a:prstGeom prst="rect">
            <a:avLst/>
          </a:prstGeom>
          <a:noFill/>
          <a:ln w="381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3EBFB"/>
              </a:solidFill>
              <a:effectLst/>
              <a:uLnTx/>
              <a:uFillTx/>
              <a:latin typeface="Segoe UI"/>
              <a:ea typeface="+mn-ea"/>
              <a:cs typeface="+mn-cs"/>
            </a:endParaRPr>
          </a:p>
        </p:txBody>
      </p:sp>
      <p:sp>
        <p:nvSpPr>
          <p:cNvPr id="2" name="TextBox 1"/>
          <p:cNvSpPr txBox="1"/>
          <p:nvPr/>
        </p:nvSpPr>
        <p:spPr>
          <a:xfrm>
            <a:off x="6925914" y="1909096"/>
            <a:ext cx="2952152" cy="452560"/>
          </a:xfrm>
          <a:prstGeom prst="rect">
            <a:avLst/>
          </a:prstGeom>
          <a:solidFill>
            <a:srgbClr val="702FA0"/>
          </a:solidFill>
        </p:spPr>
        <p:txBody>
          <a:bodyPr wrap="none" lIns="179259" tIns="89630" rIns="179259" bIns="8963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solidFill>
                  <a:prstClr val="white"/>
                </a:solidFill>
                <a:effectLst/>
                <a:uLnTx/>
                <a:uFillTx/>
                <a:latin typeface="Segoe UI"/>
                <a:ea typeface="+mn-ea"/>
                <a:cs typeface="+mn-cs"/>
              </a:rPr>
              <a:t>Orchestrator Function</a:t>
            </a:r>
          </a:p>
        </p:txBody>
      </p:sp>
      <p:sp>
        <p:nvSpPr>
          <p:cNvPr id="9" name="TextBox 8"/>
          <p:cNvSpPr txBox="1"/>
          <p:nvPr/>
        </p:nvSpPr>
        <p:spPr>
          <a:xfrm>
            <a:off x="5505285" y="2983302"/>
            <a:ext cx="2481189" cy="452560"/>
          </a:xfrm>
          <a:prstGeom prst="rect">
            <a:avLst/>
          </a:prstGeom>
          <a:solidFill>
            <a:srgbClr val="702FA0"/>
          </a:solidFill>
        </p:spPr>
        <p:txBody>
          <a:bodyPr wrap="none" lIns="179259" tIns="89630" rIns="179259" bIns="8963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solidFill>
                  <a:prstClr val="white"/>
                </a:solidFill>
                <a:effectLst/>
                <a:uLnTx/>
                <a:uFillTx/>
                <a:latin typeface="Segoe UI"/>
                <a:ea typeface="+mn-ea"/>
                <a:cs typeface="+mn-cs"/>
              </a:rPr>
              <a:t>Activity Functions</a:t>
            </a:r>
          </a:p>
        </p:txBody>
      </p:sp>
    </p:spTree>
    <p:extLst>
      <p:ext uri="{BB962C8B-B14F-4D97-AF65-F5344CB8AC3E}">
        <p14:creationId xmlns:p14="http://schemas.microsoft.com/office/powerpoint/2010/main" val="1471079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 grpId="0" animBg="1"/>
      <p:bldP spid="9" grpId="0" animBg="1"/>
    </p:bldLst>
  </p:timing>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3159</TotalTime>
  <Words>995</Words>
  <Application>Microsoft Office PowerPoint</Application>
  <PresentationFormat>Widescreen</PresentationFormat>
  <Paragraphs>140</Paragraphs>
  <Slides>29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Consolas</vt:lpstr>
      <vt:lpstr>Segoe UI</vt:lpstr>
      <vt:lpstr>Segoe UI Light</vt:lpstr>
      <vt:lpstr>Wingdings</vt:lpstr>
      <vt:lpstr>Dotnet_Template</vt:lpstr>
      <vt:lpstr>PowerPoint Presentation</vt:lpstr>
      <vt:lpstr>Durable Functions 2.0 - Serverless and Stateful Functions</vt:lpstr>
      <vt:lpstr>Agenda</vt:lpstr>
      <vt:lpstr>Serverless</vt:lpstr>
      <vt:lpstr>Azure Functions</vt:lpstr>
      <vt:lpstr>Why Serverless cannot maintain state ?</vt:lpstr>
      <vt:lpstr>Durable Functions</vt:lpstr>
      <vt:lpstr>Why Durable Functions</vt:lpstr>
      <vt:lpstr>PowerPoint Presentation</vt:lpstr>
      <vt:lpstr>PowerPoint Presentation</vt:lpstr>
      <vt:lpstr>Patterns</vt:lpstr>
      <vt:lpstr>Function Chaining</vt:lpstr>
      <vt:lpstr>Fan-out/Fan-in</vt:lpstr>
      <vt:lpstr>Async HTTP Trigger</vt:lpstr>
      <vt:lpstr>Monitoring</vt:lpstr>
      <vt:lpstr>Human Interaction</vt:lpstr>
      <vt:lpstr>Aggregator</vt:lpstr>
      <vt:lpstr>Function Types</vt:lpstr>
      <vt:lpstr>Entity Functions</vt:lpstr>
      <vt:lpstr>Circuit Breaker Pattern</vt:lpstr>
      <vt:lpstr>Circuit Breaker Pattern</vt:lpstr>
      <vt:lpstr>Circuit Breaker Pattern</vt:lpstr>
      <vt:lpstr>Circuit Breaker Pattern</vt:lpstr>
      <vt:lpstr>Circuit Breaker Pattern</vt:lpstr>
      <vt:lpstr>Circuit Breaker Pattern</vt:lpstr>
      <vt:lpstr>Durable Entities</vt:lpstr>
      <vt:lpstr>Quick Demo</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Durable Functions</dc:title>
  <dc:creator>Nivedha Lakshmanan</dc:creator>
  <cp:lastModifiedBy>Anbu Mani</cp:lastModifiedBy>
  <cp:revision>89</cp:revision>
  <dcterms:created xsi:type="dcterms:W3CDTF">2019-09-24T12:51:58Z</dcterms:created>
  <dcterms:modified xsi:type="dcterms:W3CDTF">2019-09-28T07:37:32Z</dcterms:modified>
</cp:coreProperties>
</file>